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s/slide56.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02.xml" ContentType="application/vnd.openxmlformats-officedocument.presentationml.slide+xml"/>
  <Override PartName="/ppt/slides/slide101.xml" ContentType="application/vnd.openxmlformats-officedocument.presentationml.slide+xml"/>
  <Override PartName="/ppt/slides/slide100.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54.xml" ContentType="application/vnd.openxmlformats-officedocument.presentationml.slide+xml"/>
  <Override PartName="/ppt/slides/slide121.xml" ContentType="application/vnd.openxmlformats-officedocument.presentationml.slide+xml"/>
  <Override PartName="/ppt/slides/slide120.xml" ContentType="application/vnd.openxmlformats-officedocument.presentationml.slide+xml"/>
  <Override PartName="/ppt/slides/slide119.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93.xml" ContentType="application/vnd.openxmlformats-officedocument.presentationml.slide+xml"/>
  <Override PartName="/ppt/slides/slide92.xml" ContentType="application/vnd.openxmlformats-officedocument.presentationml.slide+xml"/>
  <Override PartName="/ppt/slides/slide91.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65.xml" ContentType="application/vnd.openxmlformats-officedocument.presentationml.slide+xml"/>
  <Override PartName="/ppt/slides/slide64.xml" ContentType="application/vnd.openxmlformats-officedocument.presentationml.slide+xml"/>
  <Override PartName="/ppt/slides/slide63.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84.xml" ContentType="application/vnd.openxmlformats-officedocument.presentationml.slide+xml"/>
  <Override PartName="/ppt/slides/slide83.xml" ContentType="application/vnd.openxmlformats-officedocument.presentationml.slide+xml"/>
  <Override PartName="/ppt/slides/slide82.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55.xml" ContentType="application/vnd.openxmlformats-officedocument.presentationml.slide+xml"/>
  <Override PartName="/ppt/slides/slide53.xml" ContentType="application/vnd.openxmlformats-officedocument.presentationml.slide+xml"/>
  <Override PartName="/ppt/slides/slide51.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14.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25.xml" ContentType="application/vnd.openxmlformats-officedocument.presentationml.slide+xml"/>
  <Override PartName="/ppt/slides/slide15.xml" ContentType="application/vnd.openxmlformats-officedocument.presentationml.slide+xml"/>
  <Override PartName="/ppt/slides/slide27.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26.xml" ContentType="application/vnd.openxmlformats-officedocument.presentationml.slide+xml"/>
  <Override PartName="/ppt/slides/slide40.xml" ContentType="application/vnd.openxmlformats-officedocument.presentationml.slide+xml"/>
  <Override PartName="/ppt/slides/slide50.xml" ContentType="application/vnd.openxmlformats-officedocument.presentationml.slide+xml"/>
  <Override PartName="/ppt/slides/slide38.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32.xml" ContentType="application/vnd.openxmlformats-officedocument.presentationml.slide+xml"/>
  <Override PartName="/ppt/slides/slide39.xml" ContentType="application/vnd.openxmlformats-officedocument.presentationml.slide+xml"/>
  <Override PartName="/ppt/slides/slide34.xml" ContentType="application/vnd.openxmlformats-officedocument.presentationml.slide+xml"/>
  <Override PartName="/ppt/slides/slide37.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Masters/slideMaster1.xml" ContentType="application/vnd.openxmlformats-officedocument.presentationml.slideMaster+xml"/>
  <Override PartName="/ppt/slideLayouts/slideLayout14.xml" ContentType="application/vnd.openxmlformats-officedocument.presentationml.slideLayout+xml"/>
  <Override PartName="/ppt/slideLayouts/slideLayout9.xml" ContentType="application/vnd.openxmlformats-officedocument.presentationml.slideLayout+xml"/>
  <Override PartName="/ppt/notesSlides/notesSlide7.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6.xml" ContentType="application/vnd.openxmlformats-officedocument.presentationml.notes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8.xml" ContentType="application/vnd.openxmlformats-officedocument.presentationml.notesSlide+xml"/>
  <Override PartName="/ppt/slideLayouts/slideLayout3.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1" r:id="rId1"/>
  </p:sldMasterIdLst>
  <p:notesMasterIdLst>
    <p:notesMasterId r:id="rId129"/>
  </p:notesMasterIdLst>
  <p:handoutMasterIdLst>
    <p:handoutMasterId r:id="rId130"/>
  </p:handoutMasterIdLst>
  <p:sldIdLst>
    <p:sldId id="465" r:id="rId2"/>
    <p:sldId id="257" r:id="rId3"/>
    <p:sldId id="424" r:id="rId4"/>
    <p:sldId id="258" r:id="rId5"/>
    <p:sldId id="259" r:id="rId6"/>
    <p:sldId id="399" r:id="rId7"/>
    <p:sldId id="397" r:id="rId8"/>
    <p:sldId id="398" r:id="rId9"/>
    <p:sldId id="264" r:id="rId10"/>
    <p:sldId id="262" r:id="rId11"/>
    <p:sldId id="443" r:id="rId12"/>
    <p:sldId id="267" r:id="rId13"/>
    <p:sldId id="269" r:id="rId14"/>
    <p:sldId id="270" r:id="rId15"/>
    <p:sldId id="271" r:id="rId16"/>
    <p:sldId id="272" r:id="rId17"/>
    <p:sldId id="400" r:id="rId18"/>
    <p:sldId id="401" r:id="rId19"/>
    <p:sldId id="402" r:id="rId20"/>
    <p:sldId id="273" r:id="rId21"/>
    <p:sldId id="274" r:id="rId22"/>
    <p:sldId id="403" r:id="rId23"/>
    <p:sldId id="404" r:id="rId24"/>
    <p:sldId id="419" r:id="rId25"/>
    <p:sldId id="420" r:id="rId26"/>
    <p:sldId id="383" r:id="rId27"/>
    <p:sldId id="444" r:id="rId28"/>
    <p:sldId id="445" r:id="rId29"/>
    <p:sldId id="360" r:id="rId30"/>
    <p:sldId id="446" r:id="rId31"/>
    <p:sldId id="385" r:id="rId32"/>
    <p:sldId id="447" r:id="rId33"/>
    <p:sldId id="278" r:id="rId34"/>
    <p:sldId id="279" r:id="rId35"/>
    <p:sldId id="280" r:id="rId36"/>
    <p:sldId id="407" r:id="rId37"/>
    <p:sldId id="449" r:id="rId38"/>
    <p:sldId id="450" r:id="rId39"/>
    <p:sldId id="410" r:id="rId40"/>
    <p:sldId id="411" r:id="rId41"/>
    <p:sldId id="412" r:id="rId42"/>
    <p:sldId id="413" r:id="rId43"/>
    <p:sldId id="414" r:id="rId44"/>
    <p:sldId id="415" r:id="rId45"/>
    <p:sldId id="416" r:id="rId46"/>
    <p:sldId id="429" r:id="rId47"/>
    <p:sldId id="451" r:id="rId48"/>
    <p:sldId id="282" r:id="rId49"/>
    <p:sldId id="283" r:id="rId50"/>
    <p:sldId id="386" r:id="rId51"/>
    <p:sldId id="375" r:id="rId52"/>
    <p:sldId id="286" r:id="rId53"/>
    <p:sldId id="285" r:id="rId54"/>
    <p:sldId id="452" r:id="rId55"/>
    <p:sldId id="289" r:id="rId56"/>
    <p:sldId id="290" r:id="rId57"/>
    <p:sldId id="422" r:id="rId58"/>
    <p:sldId id="295" r:id="rId59"/>
    <p:sldId id="430" r:id="rId60"/>
    <p:sldId id="431" r:id="rId61"/>
    <p:sldId id="432" r:id="rId62"/>
    <p:sldId id="433" r:id="rId63"/>
    <p:sldId id="294" r:id="rId64"/>
    <p:sldId id="387" r:id="rId65"/>
    <p:sldId id="421" r:id="rId66"/>
    <p:sldId id="388" r:id="rId67"/>
    <p:sldId id="453" r:id="rId68"/>
    <p:sldId id="301" r:id="rId69"/>
    <p:sldId id="352" r:id="rId70"/>
    <p:sldId id="302" r:id="rId71"/>
    <p:sldId id="369" r:id="rId72"/>
    <p:sldId id="303" r:id="rId73"/>
    <p:sldId id="304" r:id="rId74"/>
    <p:sldId id="454" r:id="rId75"/>
    <p:sldId id="434" r:id="rId76"/>
    <p:sldId id="435" r:id="rId77"/>
    <p:sldId id="307" r:id="rId78"/>
    <p:sldId id="436" r:id="rId79"/>
    <p:sldId id="437" r:id="rId80"/>
    <p:sldId id="438" r:id="rId81"/>
    <p:sldId id="439" r:id="rId82"/>
    <p:sldId id="440" r:id="rId83"/>
    <p:sldId id="455" r:id="rId84"/>
    <p:sldId id="308" r:id="rId85"/>
    <p:sldId id="309" r:id="rId86"/>
    <p:sldId id="310" r:id="rId87"/>
    <p:sldId id="311" r:id="rId88"/>
    <p:sldId id="312" r:id="rId89"/>
    <p:sldId id="389" r:id="rId90"/>
    <p:sldId id="441" r:id="rId91"/>
    <p:sldId id="456" r:id="rId92"/>
    <p:sldId id="457" r:id="rId93"/>
    <p:sldId id="313" r:id="rId94"/>
    <p:sldId id="315" r:id="rId95"/>
    <p:sldId id="316" r:id="rId96"/>
    <p:sldId id="317" r:id="rId97"/>
    <p:sldId id="318" r:id="rId98"/>
    <p:sldId id="471" r:id="rId99"/>
    <p:sldId id="470" r:id="rId100"/>
    <p:sldId id="458" r:id="rId101"/>
    <p:sldId id="321" r:id="rId102"/>
    <p:sldId id="322" r:id="rId103"/>
    <p:sldId id="459" r:id="rId104"/>
    <p:sldId id="324" r:id="rId105"/>
    <p:sldId id="325" r:id="rId106"/>
    <p:sldId id="326" r:id="rId107"/>
    <p:sldId id="460" r:id="rId108"/>
    <p:sldId id="327" r:id="rId109"/>
    <p:sldId id="328" r:id="rId110"/>
    <p:sldId id="418" r:id="rId111"/>
    <p:sldId id="329" r:id="rId112"/>
    <p:sldId id="372" r:id="rId113"/>
    <p:sldId id="334" r:id="rId114"/>
    <p:sldId id="423" r:id="rId115"/>
    <p:sldId id="335" r:id="rId116"/>
    <p:sldId id="336" r:id="rId117"/>
    <p:sldId id="442" r:id="rId118"/>
    <p:sldId id="466" r:id="rId119"/>
    <p:sldId id="468" r:id="rId120"/>
    <p:sldId id="467" r:id="rId121"/>
    <p:sldId id="461" r:id="rId122"/>
    <p:sldId id="393" r:id="rId123"/>
    <p:sldId id="394" r:id="rId124"/>
    <p:sldId id="462" r:id="rId125"/>
    <p:sldId id="260" r:id="rId126"/>
    <p:sldId id="464" r:id="rId127"/>
    <p:sldId id="463" r:id="rId128"/>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F00FF"/>
    <a:srgbClr val="F41837"/>
    <a:srgbClr val="FFFF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19" autoAdjust="0"/>
    <p:restoredTop sz="94667" autoAdjust="0"/>
  </p:normalViewPr>
  <p:slideViewPr>
    <p:cSldViewPr>
      <p:cViewPr>
        <p:scale>
          <a:sx n="66" d="100"/>
          <a:sy n="66" d="100"/>
        </p:scale>
        <p:origin x="-2650" y="-461"/>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49" d="100"/>
        <a:sy n="149" d="100"/>
      </p:scale>
      <p:origin x="0" y="54394"/>
    </p:cViewPr>
  </p:sorterViewPr>
  <p:notesViewPr>
    <p:cSldViewPr>
      <p:cViewPr varScale="1">
        <p:scale>
          <a:sx n="56" d="100"/>
          <a:sy n="56" d="100"/>
        </p:scale>
        <p:origin x="-2520"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_rels/viewProps.xml.rels><?xml version="1.0" encoding="UTF-8" standalone="yes"?>
<Relationships xmlns="http://schemas.openxmlformats.org/package/2006/relationships"><Relationship Id="rId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hdr" sz="quarter"/>
          </p:nvPr>
        </p:nvSpPr>
        <p:spPr bwMode="auto">
          <a:xfrm>
            <a:off x="0" y="0"/>
            <a:ext cx="2971800" cy="463550"/>
          </a:xfrm>
          <a:prstGeom prst="rect">
            <a:avLst/>
          </a:prstGeom>
          <a:noFill/>
          <a:ln w="9525">
            <a:noFill/>
            <a:miter lim="800000"/>
            <a:headEnd/>
            <a:tailEnd/>
          </a:ln>
          <a:effectLst/>
        </p:spPr>
        <p:txBody>
          <a:bodyPr vert="horz" wrap="square" lIns="92302" tIns="46151" rIns="92302" bIns="46151" numCol="1" anchor="t" anchorCtr="0" compatLnSpc="1">
            <a:prstTxWarp prst="textNoShape">
              <a:avLst/>
            </a:prstTxWarp>
          </a:bodyPr>
          <a:lstStyle>
            <a:lvl1pPr defTabSz="923186">
              <a:defRPr sz="1200">
                <a:latin typeface="Constantia" pitchFamily="18" charset="0"/>
              </a:defRPr>
            </a:lvl1pPr>
          </a:lstStyle>
          <a:p>
            <a:pPr>
              <a:defRPr/>
            </a:pPr>
            <a:endParaRPr lang="en-US"/>
          </a:p>
        </p:txBody>
      </p:sp>
      <p:sp>
        <p:nvSpPr>
          <p:cNvPr id="183299" name="Rectangle 3"/>
          <p:cNvSpPr>
            <a:spLocks noGrp="1" noChangeArrowheads="1"/>
          </p:cNvSpPr>
          <p:nvPr>
            <p:ph type="dt" sz="quarter" idx="1"/>
          </p:nvPr>
        </p:nvSpPr>
        <p:spPr bwMode="auto">
          <a:xfrm>
            <a:off x="3884613" y="0"/>
            <a:ext cx="2971800" cy="463550"/>
          </a:xfrm>
          <a:prstGeom prst="rect">
            <a:avLst/>
          </a:prstGeom>
          <a:noFill/>
          <a:ln w="9525">
            <a:noFill/>
            <a:miter lim="800000"/>
            <a:headEnd/>
            <a:tailEnd/>
          </a:ln>
          <a:effectLst/>
        </p:spPr>
        <p:txBody>
          <a:bodyPr vert="horz" wrap="square" lIns="92302" tIns="46151" rIns="92302" bIns="46151" numCol="1" anchor="t" anchorCtr="0" compatLnSpc="1">
            <a:prstTxWarp prst="textNoShape">
              <a:avLst/>
            </a:prstTxWarp>
          </a:bodyPr>
          <a:lstStyle>
            <a:lvl1pPr algn="r" defTabSz="923186">
              <a:defRPr sz="1200">
                <a:latin typeface="Constantia" pitchFamily="18" charset="0"/>
              </a:defRPr>
            </a:lvl1pPr>
          </a:lstStyle>
          <a:p>
            <a:pPr>
              <a:defRPr/>
            </a:pPr>
            <a:endParaRPr lang="en-US"/>
          </a:p>
        </p:txBody>
      </p:sp>
      <p:sp>
        <p:nvSpPr>
          <p:cNvPr id="183300" name="Rectangle 4"/>
          <p:cNvSpPr>
            <a:spLocks noGrp="1" noChangeArrowheads="1"/>
          </p:cNvSpPr>
          <p:nvPr>
            <p:ph type="ftr" sz="quarter" idx="2"/>
          </p:nvPr>
        </p:nvSpPr>
        <p:spPr bwMode="auto">
          <a:xfrm>
            <a:off x="0" y="8831263"/>
            <a:ext cx="2971800" cy="463550"/>
          </a:xfrm>
          <a:prstGeom prst="rect">
            <a:avLst/>
          </a:prstGeom>
          <a:noFill/>
          <a:ln w="9525">
            <a:noFill/>
            <a:miter lim="800000"/>
            <a:headEnd/>
            <a:tailEnd/>
          </a:ln>
          <a:effectLst/>
        </p:spPr>
        <p:txBody>
          <a:bodyPr vert="horz" wrap="square" lIns="92302" tIns="46151" rIns="92302" bIns="46151" numCol="1" anchor="b" anchorCtr="0" compatLnSpc="1">
            <a:prstTxWarp prst="textNoShape">
              <a:avLst/>
            </a:prstTxWarp>
          </a:bodyPr>
          <a:lstStyle>
            <a:lvl1pPr defTabSz="923186">
              <a:defRPr sz="1200">
                <a:latin typeface="Constantia" pitchFamily="18" charset="0"/>
              </a:defRPr>
            </a:lvl1pPr>
          </a:lstStyle>
          <a:p>
            <a:pPr>
              <a:defRPr/>
            </a:pPr>
            <a:endParaRPr lang="en-US"/>
          </a:p>
        </p:txBody>
      </p:sp>
      <p:sp>
        <p:nvSpPr>
          <p:cNvPr id="183301" name="Rectangle 5"/>
          <p:cNvSpPr>
            <a:spLocks noGrp="1" noChangeArrowheads="1"/>
          </p:cNvSpPr>
          <p:nvPr>
            <p:ph type="sldNum" sz="quarter" idx="3"/>
          </p:nvPr>
        </p:nvSpPr>
        <p:spPr bwMode="auto">
          <a:xfrm>
            <a:off x="3884613" y="8831263"/>
            <a:ext cx="2971800" cy="463550"/>
          </a:xfrm>
          <a:prstGeom prst="rect">
            <a:avLst/>
          </a:prstGeom>
          <a:noFill/>
          <a:ln w="9525">
            <a:noFill/>
            <a:miter lim="800000"/>
            <a:headEnd/>
            <a:tailEnd/>
          </a:ln>
          <a:effectLst/>
        </p:spPr>
        <p:txBody>
          <a:bodyPr vert="horz" wrap="square" lIns="92302" tIns="46151" rIns="92302" bIns="46151" numCol="1" anchor="b" anchorCtr="0" compatLnSpc="1">
            <a:prstTxWarp prst="textNoShape">
              <a:avLst/>
            </a:prstTxWarp>
          </a:bodyPr>
          <a:lstStyle>
            <a:lvl1pPr algn="r" defTabSz="923186">
              <a:defRPr sz="1200">
                <a:latin typeface="Constantia" pitchFamily="18" charset="0"/>
              </a:defRPr>
            </a:lvl1pPr>
          </a:lstStyle>
          <a:p>
            <a:pPr>
              <a:defRPr/>
            </a:pPr>
            <a:fld id="{D422B92B-0EE1-45CE-ACE7-C6EF15519F9C}" type="slidenum">
              <a:rPr lang="en-US"/>
              <a:pPr>
                <a:defRPr/>
              </a:pPr>
              <a:t>‹#›</a:t>
            </a:fld>
            <a:endParaRPr lang="en-US"/>
          </a:p>
        </p:txBody>
      </p:sp>
    </p:spTree>
    <p:extLst>
      <p:ext uri="{BB962C8B-B14F-4D97-AF65-F5344CB8AC3E}">
        <p14:creationId xmlns:p14="http://schemas.microsoft.com/office/powerpoint/2010/main" val="834982123"/>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71800" cy="463550"/>
          </a:xfrm>
          <a:prstGeom prst="rect">
            <a:avLst/>
          </a:prstGeom>
          <a:noFill/>
          <a:ln w="9525">
            <a:noFill/>
            <a:miter lim="800000"/>
            <a:headEnd/>
            <a:tailEnd/>
          </a:ln>
        </p:spPr>
        <p:txBody>
          <a:bodyPr vert="horz" wrap="square" lIns="92302" tIns="46151" rIns="92302" bIns="46151" numCol="1" anchor="t" anchorCtr="0" compatLnSpc="1">
            <a:prstTxWarp prst="textNoShape">
              <a:avLst/>
            </a:prstTxWarp>
          </a:bodyPr>
          <a:lstStyle>
            <a:lvl1pPr defTabSz="923186">
              <a:defRPr sz="1200">
                <a:latin typeface="Calibri" pitchFamily="34" charset="0"/>
              </a:defRPr>
            </a:lvl1pPr>
          </a:lstStyle>
          <a:p>
            <a:pPr>
              <a:defRPr/>
            </a:pPr>
            <a:endParaRPr lang="en-US"/>
          </a:p>
        </p:txBody>
      </p:sp>
      <p:sp>
        <p:nvSpPr>
          <p:cNvPr id="3" name="Date Placeholder 2"/>
          <p:cNvSpPr>
            <a:spLocks noGrp="1"/>
          </p:cNvSpPr>
          <p:nvPr>
            <p:ph type="dt" idx="1"/>
          </p:nvPr>
        </p:nvSpPr>
        <p:spPr bwMode="auto">
          <a:xfrm>
            <a:off x="3884613" y="0"/>
            <a:ext cx="2971800" cy="463550"/>
          </a:xfrm>
          <a:prstGeom prst="rect">
            <a:avLst/>
          </a:prstGeom>
          <a:noFill/>
          <a:ln w="9525">
            <a:noFill/>
            <a:miter lim="800000"/>
            <a:headEnd/>
            <a:tailEnd/>
          </a:ln>
        </p:spPr>
        <p:txBody>
          <a:bodyPr vert="horz" wrap="square" lIns="92302" tIns="46151" rIns="92302" bIns="46151" numCol="1" anchor="t" anchorCtr="0" compatLnSpc="1">
            <a:prstTxWarp prst="textNoShape">
              <a:avLst/>
            </a:prstTxWarp>
          </a:bodyPr>
          <a:lstStyle>
            <a:lvl1pPr algn="r" defTabSz="923186">
              <a:defRPr sz="1200">
                <a:latin typeface="Calibri" pitchFamily="34" charset="0"/>
              </a:defRPr>
            </a:lvl1pPr>
          </a:lstStyle>
          <a:p>
            <a:pPr>
              <a:defRPr/>
            </a:pPr>
            <a:endParaRPr lang="en-US"/>
          </a:p>
        </p:txBody>
      </p:sp>
      <p:sp>
        <p:nvSpPr>
          <p:cNvPr id="4" name="Slide Image Placeholder 3"/>
          <p:cNvSpPr>
            <a:spLocks noGrp="1" noRot="1" noChangeAspect="1"/>
          </p:cNvSpPr>
          <p:nvPr>
            <p:ph type="sldImg" idx="2"/>
          </p:nvPr>
        </p:nvSpPr>
        <p:spPr>
          <a:xfrm>
            <a:off x="1106488" y="698500"/>
            <a:ext cx="4646612" cy="3486150"/>
          </a:xfrm>
          <a:prstGeom prst="rect">
            <a:avLst/>
          </a:prstGeom>
          <a:noFill/>
          <a:ln w="12700">
            <a:solidFill>
              <a:prstClr val="black"/>
            </a:solidFill>
          </a:ln>
        </p:spPr>
        <p:txBody>
          <a:bodyPr vert="horz" lIns="87316" tIns="43658" rIns="87316" bIns="43658" rtlCol="0" anchor="ctr"/>
          <a:lstStyle/>
          <a:p>
            <a:pPr lvl="0"/>
            <a:endParaRPr lang="en-US" noProof="0"/>
          </a:p>
        </p:txBody>
      </p:sp>
      <p:sp>
        <p:nvSpPr>
          <p:cNvPr id="5" name="Notes Placeholder 4"/>
          <p:cNvSpPr>
            <a:spLocks noGrp="1"/>
          </p:cNvSpPr>
          <p:nvPr>
            <p:ph type="body" sz="quarter" idx="3"/>
          </p:nvPr>
        </p:nvSpPr>
        <p:spPr bwMode="auto">
          <a:xfrm>
            <a:off x="685800" y="4416425"/>
            <a:ext cx="5486400" cy="4181475"/>
          </a:xfrm>
          <a:prstGeom prst="rect">
            <a:avLst/>
          </a:prstGeom>
          <a:noFill/>
          <a:ln w="9525">
            <a:noFill/>
            <a:miter lim="800000"/>
            <a:headEnd/>
            <a:tailEnd/>
          </a:ln>
        </p:spPr>
        <p:txBody>
          <a:bodyPr vert="horz" wrap="square" lIns="92302" tIns="46151" rIns="92302" bIns="4615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8831263"/>
            <a:ext cx="2971800" cy="463550"/>
          </a:xfrm>
          <a:prstGeom prst="rect">
            <a:avLst/>
          </a:prstGeom>
          <a:noFill/>
          <a:ln w="9525">
            <a:noFill/>
            <a:miter lim="800000"/>
            <a:headEnd/>
            <a:tailEnd/>
          </a:ln>
        </p:spPr>
        <p:txBody>
          <a:bodyPr vert="horz" wrap="square" lIns="92302" tIns="46151" rIns="92302" bIns="46151" numCol="1" anchor="b" anchorCtr="0" compatLnSpc="1">
            <a:prstTxWarp prst="textNoShape">
              <a:avLst/>
            </a:prstTxWarp>
          </a:bodyPr>
          <a:lstStyle>
            <a:lvl1pPr defTabSz="923186">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bwMode="auto">
          <a:xfrm>
            <a:off x="3884613" y="8831263"/>
            <a:ext cx="2971800" cy="463550"/>
          </a:xfrm>
          <a:prstGeom prst="rect">
            <a:avLst/>
          </a:prstGeom>
          <a:noFill/>
          <a:ln w="9525">
            <a:noFill/>
            <a:miter lim="800000"/>
            <a:headEnd/>
            <a:tailEnd/>
          </a:ln>
        </p:spPr>
        <p:txBody>
          <a:bodyPr vert="horz" wrap="square" lIns="92302" tIns="46151" rIns="92302" bIns="46151" numCol="1" anchor="b" anchorCtr="0" compatLnSpc="1">
            <a:prstTxWarp prst="textNoShape">
              <a:avLst/>
            </a:prstTxWarp>
          </a:bodyPr>
          <a:lstStyle>
            <a:lvl1pPr algn="r" defTabSz="923186">
              <a:defRPr sz="1200">
                <a:latin typeface="Calibri" pitchFamily="34" charset="0"/>
              </a:defRPr>
            </a:lvl1pPr>
          </a:lstStyle>
          <a:p>
            <a:pPr>
              <a:defRPr/>
            </a:pPr>
            <a:fld id="{5FB2B599-FBB0-4516-AF5F-75A4AB2BF7E3}" type="slidenum">
              <a:rPr lang="en-US"/>
              <a:pPr>
                <a:defRPr/>
              </a:pPr>
              <a:t>‹#›</a:t>
            </a:fld>
            <a:endParaRPr lang="en-US"/>
          </a:p>
        </p:txBody>
      </p:sp>
    </p:spTree>
    <p:extLst>
      <p:ext uri="{BB962C8B-B14F-4D97-AF65-F5344CB8AC3E}">
        <p14:creationId xmlns:p14="http://schemas.microsoft.com/office/powerpoint/2010/main" val="938495749"/>
      </p:ext>
    </p:extLst>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143364"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a:solidFill>
                  <a:schemeClr val="tx1"/>
                </a:solidFill>
                <a:latin typeface="Arial" charset="0"/>
                <a:cs typeface="Arial" charset="0"/>
              </a:defRPr>
            </a:lvl1pPr>
            <a:lvl2pPr marL="742950" indent="-285750" defTabSz="922338" eaLnBrk="0" hangingPunct="0">
              <a:defRPr>
                <a:solidFill>
                  <a:schemeClr val="tx1"/>
                </a:solidFill>
                <a:latin typeface="Arial" charset="0"/>
                <a:cs typeface="Arial" charset="0"/>
              </a:defRPr>
            </a:lvl2pPr>
            <a:lvl3pPr marL="1143000" indent="-228600" defTabSz="922338" eaLnBrk="0" hangingPunct="0">
              <a:defRPr>
                <a:solidFill>
                  <a:schemeClr val="tx1"/>
                </a:solidFill>
                <a:latin typeface="Arial" charset="0"/>
                <a:cs typeface="Arial" charset="0"/>
              </a:defRPr>
            </a:lvl3pPr>
            <a:lvl4pPr marL="1600200" indent="-228600" defTabSz="922338" eaLnBrk="0" hangingPunct="0">
              <a:defRPr>
                <a:solidFill>
                  <a:schemeClr val="tx1"/>
                </a:solidFill>
                <a:latin typeface="Arial" charset="0"/>
                <a:cs typeface="Arial" charset="0"/>
              </a:defRPr>
            </a:lvl4pPr>
            <a:lvl5pPr marL="2057400" indent="-228600" defTabSz="922338" eaLnBrk="0" hangingPunct="0">
              <a:defRPr>
                <a:solidFill>
                  <a:schemeClr val="tx1"/>
                </a:solidFill>
                <a:latin typeface="Arial" charset="0"/>
                <a:cs typeface="Arial" charset="0"/>
              </a:defRPr>
            </a:lvl5pPr>
            <a:lvl6pPr marL="2514600" indent="-228600" defTabSz="922338" eaLnBrk="0" fontAlgn="base" hangingPunct="0">
              <a:spcBef>
                <a:spcPct val="0"/>
              </a:spcBef>
              <a:spcAft>
                <a:spcPct val="0"/>
              </a:spcAft>
              <a:defRPr>
                <a:solidFill>
                  <a:schemeClr val="tx1"/>
                </a:solidFill>
                <a:latin typeface="Arial" charset="0"/>
                <a:cs typeface="Arial" charset="0"/>
              </a:defRPr>
            </a:lvl6pPr>
            <a:lvl7pPr marL="2971800" indent="-228600" defTabSz="922338" eaLnBrk="0" fontAlgn="base" hangingPunct="0">
              <a:spcBef>
                <a:spcPct val="0"/>
              </a:spcBef>
              <a:spcAft>
                <a:spcPct val="0"/>
              </a:spcAft>
              <a:defRPr>
                <a:solidFill>
                  <a:schemeClr val="tx1"/>
                </a:solidFill>
                <a:latin typeface="Arial" charset="0"/>
                <a:cs typeface="Arial" charset="0"/>
              </a:defRPr>
            </a:lvl7pPr>
            <a:lvl8pPr marL="3429000" indent="-228600" defTabSz="922338" eaLnBrk="0" fontAlgn="base" hangingPunct="0">
              <a:spcBef>
                <a:spcPct val="0"/>
              </a:spcBef>
              <a:spcAft>
                <a:spcPct val="0"/>
              </a:spcAft>
              <a:defRPr>
                <a:solidFill>
                  <a:schemeClr val="tx1"/>
                </a:solidFill>
                <a:latin typeface="Arial" charset="0"/>
                <a:cs typeface="Arial" charset="0"/>
              </a:defRPr>
            </a:lvl8pPr>
            <a:lvl9pPr marL="3886200" indent="-228600" defTabSz="922338"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mtClean="0">
              <a:latin typeface="Calibri" pitchFamily="34" charset="0"/>
            </a:endParaRPr>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144388"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a:solidFill>
                  <a:schemeClr val="tx1"/>
                </a:solidFill>
                <a:latin typeface="Arial" charset="0"/>
                <a:cs typeface="Arial" charset="0"/>
              </a:defRPr>
            </a:lvl1pPr>
            <a:lvl2pPr marL="742950" indent="-285750" defTabSz="922338" eaLnBrk="0" hangingPunct="0">
              <a:defRPr>
                <a:solidFill>
                  <a:schemeClr val="tx1"/>
                </a:solidFill>
                <a:latin typeface="Arial" charset="0"/>
                <a:cs typeface="Arial" charset="0"/>
              </a:defRPr>
            </a:lvl2pPr>
            <a:lvl3pPr marL="1143000" indent="-228600" defTabSz="922338" eaLnBrk="0" hangingPunct="0">
              <a:defRPr>
                <a:solidFill>
                  <a:schemeClr val="tx1"/>
                </a:solidFill>
                <a:latin typeface="Arial" charset="0"/>
                <a:cs typeface="Arial" charset="0"/>
              </a:defRPr>
            </a:lvl3pPr>
            <a:lvl4pPr marL="1600200" indent="-228600" defTabSz="922338" eaLnBrk="0" hangingPunct="0">
              <a:defRPr>
                <a:solidFill>
                  <a:schemeClr val="tx1"/>
                </a:solidFill>
                <a:latin typeface="Arial" charset="0"/>
                <a:cs typeface="Arial" charset="0"/>
              </a:defRPr>
            </a:lvl4pPr>
            <a:lvl5pPr marL="2057400" indent="-228600" defTabSz="922338" eaLnBrk="0" hangingPunct="0">
              <a:defRPr>
                <a:solidFill>
                  <a:schemeClr val="tx1"/>
                </a:solidFill>
                <a:latin typeface="Arial" charset="0"/>
                <a:cs typeface="Arial" charset="0"/>
              </a:defRPr>
            </a:lvl5pPr>
            <a:lvl6pPr marL="2514600" indent="-228600" defTabSz="922338" eaLnBrk="0" fontAlgn="base" hangingPunct="0">
              <a:spcBef>
                <a:spcPct val="0"/>
              </a:spcBef>
              <a:spcAft>
                <a:spcPct val="0"/>
              </a:spcAft>
              <a:defRPr>
                <a:solidFill>
                  <a:schemeClr val="tx1"/>
                </a:solidFill>
                <a:latin typeface="Arial" charset="0"/>
                <a:cs typeface="Arial" charset="0"/>
              </a:defRPr>
            </a:lvl6pPr>
            <a:lvl7pPr marL="2971800" indent="-228600" defTabSz="922338" eaLnBrk="0" fontAlgn="base" hangingPunct="0">
              <a:spcBef>
                <a:spcPct val="0"/>
              </a:spcBef>
              <a:spcAft>
                <a:spcPct val="0"/>
              </a:spcAft>
              <a:defRPr>
                <a:solidFill>
                  <a:schemeClr val="tx1"/>
                </a:solidFill>
                <a:latin typeface="Arial" charset="0"/>
                <a:cs typeface="Arial" charset="0"/>
              </a:defRPr>
            </a:lvl7pPr>
            <a:lvl8pPr marL="3429000" indent="-228600" defTabSz="922338" eaLnBrk="0" fontAlgn="base" hangingPunct="0">
              <a:spcBef>
                <a:spcPct val="0"/>
              </a:spcBef>
              <a:spcAft>
                <a:spcPct val="0"/>
              </a:spcAft>
              <a:defRPr>
                <a:solidFill>
                  <a:schemeClr val="tx1"/>
                </a:solidFill>
                <a:latin typeface="Arial" charset="0"/>
                <a:cs typeface="Arial" charset="0"/>
              </a:defRPr>
            </a:lvl8pPr>
            <a:lvl9pPr marL="3886200" indent="-228600" defTabSz="922338"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mtClean="0">
              <a:latin typeface="Calibri" pitchFamily="34" charset="0"/>
            </a:endParaRPr>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145412"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a:solidFill>
                  <a:schemeClr val="tx1"/>
                </a:solidFill>
                <a:latin typeface="Arial" charset="0"/>
                <a:cs typeface="Arial" charset="0"/>
              </a:defRPr>
            </a:lvl1pPr>
            <a:lvl2pPr marL="742950" indent="-285750" defTabSz="922338" eaLnBrk="0" hangingPunct="0">
              <a:defRPr>
                <a:solidFill>
                  <a:schemeClr val="tx1"/>
                </a:solidFill>
                <a:latin typeface="Arial" charset="0"/>
                <a:cs typeface="Arial" charset="0"/>
              </a:defRPr>
            </a:lvl2pPr>
            <a:lvl3pPr marL="1143000" indent="-228600" defTabSz="922338" eaLnBrk="0" hangingPunct="0">
              <a:defRPr>
                <a:solidFill>
                  <a:schemeClr val="tx1"/>
                </a:solidFill>
                <a:latin typeface="Arial" charset="0"/>
                <a:cs typeface="Arial" charset="0"/>
              </a:defRPr>
            </a:lvl3pPr>
            <a:lvl4pPr marL="1600200" indent="-228600" defTabSz="922338" eaLnBrk="0" hangingPunct="0">
              <a:defRPr>
                <a:solidFill>
                  <a:schemeClr val="tx1"/>
                </a:solidFill>
                <a:latin typeface="Arial" charset="0"/>
                <a:cs typeface="Arial" charset="0"/>
              </a:defRPr>
            </a:lvl4pPr>
            <a:lvl5pPr marL="2057400" indent="-228600" defTabSz="922338" eaLnBrk="0" hangingPunct="0">
              <a:defRPr>
                <a:solidFill>
                  <a:schemeClr val="tx1"/>
                </a:solidFill>
                <a:latin typeface="Arial" charset="0"/>
                <a:cs typeface="Arial" charset="0"/>
              </a:defRPr>
            </a:lvl5pPr>
            <a:lvl6pPr marL="2514600" indent="-228600" defTabSz="922338" eaLnBrk="0" fontAlgn="base" hangingPunct="0">
              <a:spcBef>
                <a:spcPct val="0"/>
              </a:spcBef>
              <a:spcAft>
                <a:spcPct val="0"/>
              </a:spcAft>
              <a:defRPr>
                <a:solidFill>
                  <a:schemeClr val="tx1"/>
                </a:solidFill>
                <a:latin typeface="Arial" charset="0"/>
                <a:cs typeface="Arial" charset="0"/>
              </a:defRPr>
            </a:lvl6pPr>
            <a:lvl7pPr marL="2971800" indent="-228600" defTabSz="922338" eaLnBrk="0" fontAlgn="base" hangingPunct="0">
              <a:spcBef>
                <a:spcPct val="0"/>
              </a:spcBef>
              <a:spcAft>
                <a:spcPct val="0"/>
              </a:spcAft>
              <a:defRPr>
                <a:solidFill>
                  <a:schemeClr val="tx1"/>
                </a:solidFill>
                <a:latin typeface="Arial" charset="0"/>
                <a:cs typeface="Arial" charset="0"/>
              </a:defRPr>
            </a:lvl7pPr>
            <a:lvl8pPr marL="3429000" indent="-228600" defTabSz="922338" eaLnBrk="0" fontAlgn="base" hangingPunct="0">
              <a:spcBef>
                <a:spcPct val="0"/>
              </a:spcBef>
              <a:spcAft>
                <a:spcPct val="0"/>
              </a:spcAft>
              <a:defRPr>
                <a:solidFill>
                  <a:schemeClr val="tx1"/>
                </a:solidFill>
                <a:latin typeface="Arial" charset="0"/>
                <a:cs typeface="Arial" charset="0"/>
              </a:defRPr>
            </a:lvl8pPr>
            <a:lvl9pPr marL="3886200" indent="-228600" defTabSz="922338"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mtClean="0">
              <a:latin typeface="Calibri" pitchFamily="34" charset="0"/>
            </a:endParaRPr>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146436"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a:solidFill>
                  <a:schemeClr val="tx1"/>
                </a:solidFill>
                <a:latin typeface="Arial" charset="0"/>
                <a:cs typeface="Arial" charset="0"/>
              </a:defRPr>
            </a:lvl1pPr>
            <a:lvl2pPr marL="742950" indent="-285750" defTabSz="922338" eaLnBrk="0" hangingPunct="0">
              <a:defRPr>
                <a:solidFill>
                  <a:schemeClr val="tx1"/>
                </a:solidFill>
                <a:latin typeface="Arial" charset="0"/>
                <a:cs typeface="Arial" charset="0"/>
              </a:defRPr>
            </a:lvl2pPr>
            <a:lvl3pPr marL="1143000" indent="-228600" defTabSz="922338" eaLnBrk="0" hangingPunct="0">
              <a:defRPr>
                <a:solidFill>
                  <a:schemeClr val="tx1"/>
                </a:solidFill>
                <a:latin typeface="Arial" charset="0"/>
                <a:cs typeface="Arial" charset="0"/>
              </a:defRPr>
            </a:lvl3pPr>
            <a:lvl4pPr marL="1600200" indent="-228600" defTabSz="922338" eaLnBrk="0" hangingPunct="0">
              <a:defRPr>
                <a:solidFill>
                  <a:schemeClr val="tx1"/>
                </a:solidFill>
                <a:latin typeface="Arial" charset="0"/>
                <a:cs typeface="Arial" charset="0"/>
              </a:defRPr>
            </a:lvl4pPr>
            <a:lvl5pPr marL="2057400" indent="-228600" defTabSz="922338" eaLnBrk="0" hangingPunct="0">
              <a:defRPr>
                <a:solidFill>
                  <a:schemeClr val="tx1"/>
                </a:solidFill>
                <a:latin typeface="Arial" charset="0"/>
                <a:cs typeface="Arial" charset="0"/>
              </a:defRPr>
            </a:lvl5pPr>
            <a:lvl6pPr marL="2514600" indent="-228600" defTabSz="922338" eaLnBrk="0" fontAlgn="base" hangingPunct="0">
              <a:spcBef>
                <a:spcPct val="0"/>
              </a:spcBef>
              <a:spcAft>
                <a:spcPct val="0"/>
              </a:spcAft>
              <a:defRPr>
                <a:solidFill>
                  <a:schemeClr val="tx1"/>
                </a:solidFill>
                <a:latin typeface="Arial" charset="0"/>
                <a:cs typeface="Arial" charset="0"/>
              </a:defRPr>
            </a:lvl6pPr>
            <a:lvl7pPr marL="2971800" indent="-228600" defTabSz="922338" eaLnBrk="0" fontAlgn="base" hangingPunct="0">
              <a:spcBef>
                <a:spcPct val="0"/>
              </a:spcBef>
              <a:spcAft>
                <a:spcPct val="0"/>
              </a:spcAft>
              <a:defRPr>
                <a:solidFill>
                  <a:schemeClr val="tx1"/>
                </a:solidFill>
                <a:latin typeface="Arial" charset="0"/>
                <a:cs typeface="Arial" charset="0"/>
              </a:defRPr>
            </a:lvl7pPr>
            <a:lvl8pPr marL="3429000" indent="-228600" defTabSz="922338" eaLnBrk="0" fontAlgn="base" hangingPunct="0">
              <a:spcBef>
                <a:spcPct val="0"/>
              </a:spcBef>
              <a:spcAft>
                <a:spcPct val="0"/>
              </a:spcAft>
              <a:defRPr>
                <a:solidFill>
                  <a:schemeClr val="tx1"/>
                </a:solidFill>
                <a:latin typeface="Arial" charset="0"/>
                <a:cs typeface="Arial" charset="0"/>
              </a:defRPr>
            </a:lvl8pPr>
            <a:lvl9pPr marL="3886200" indent="-228600" defTabSz="922338"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mtClean="0">
              <a:latin typeface="Calibri" pitchFamily="34" charset="0"/>
            </a:endParaRPr>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
        <p:nvSpPr>
          <p:cNvPr id="147460" name="Slide Number Placeholder 3"/>
          <p:cNvSpPr txBox="1">
            <a:spLocks noGrp="1"/>
          </p:cNvSpPr>
          <p:nvPr/>
        </p:nvSpPr>
        <p:spPr bwMode="auto">
          <a:xfrm>
            <a:off x="3884613" y="8831263"/>
            <a:ext cx="29718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94" tIns="46146" rIns="92294" bIns="46146" anchor="b"/>
          <a:lstStyle>
            <a:lvl1pPr defTabSz="922338" eaLnBrk="0" hangingPunct="0">
              <a:defRPr>
                <a:solidFill>
                  <a:schemeClr val="tx1"/>
                </a:solidFill>
                <a:latin typeface="Arial" charset="0"/>
                <a:cs typeface="Arial" charset="0"/>
              </a:defRPr>
            </a:lvl1pPr>
            <a:lvl2pPr marL="742950" indent="-285750" defTabSz="922338" eaLnBrk="0" hangingPunct="0">
              <a:defRPr>
                <a:solidFill>
                  <a:schemeClr val="tx1"/>
                </a:solidFill>
                <a:latin typeface="Arial" charset="0"/>
                <a:cs typeface="Arial" charset="0"/>
              </a:defRPr>
            </a:lvl2pPr>
            <a:lvl3pPr marL="1143000" indent="-228600" defTabSz="922338" eaLnBrk="0" hangingPunct="0">
              <a:defRPr>
                <a:solidFill>
                  <a:schemeClr val="tx1"/>
                </a:solidFill>
                <a:latin typeface="Arial" charset="0"/>
                <a:cs typeface="Arial" charset="0"/>
              </a:defRPr>
            </a:lvl3pPr>
            <a:lvl4pPr marL="1600200" indent="-228600" defTabSz="922338" eaLnBrk="0" hangingPunct="0">
              <a:defRPr>
                <a:solidFill>
                  <a:schemeClr val="tx1"/>
                </a:solidFill>
                <a:latin typeface="Arial" charset="0"/>
                <a:cs typeface="Arial" charset="0"/>
              </a:defRPr>
            </a:lvl4pPr>
            <a:lvl5pPr marL="2057400" indent="-228600" defTabSz="922338" eaLnBrk="0" hangingPunct="0">
              <a:defRPr>
                <a:solidFill>
                  <a:schemeClr val="tx1"/>
                </a:solidFill>
                <a:latin typeface="Arial" charset="0"/>
                <a:cs typeface="Arial" charset="0"/>
              </a:defRPr>
            </a:lvl5pPr>
            <a:lvl6pPr marL="2514600" indent="-228600" defTabSz="922338" eaLnBrk="0" fontAlgn="base" hangingPunct="0">
              <a:spcBef>
                <a:spcPct val="0"/>
              </a:spcBef>
              <a:spcAft>
                <a:spcPct val="0"/>
              </a:spcAft>
              <a:defRPr>
                <a:solidFill>
                  <a:schemeClr val="tx1"/>
                </a:solidFill>
                <a:latin typeface="Arial" charset="0"/>
                <a:cs typeface="Arial" charset="0"/>
              </a:defRPr>
            </a:lvl6pPr>
            <a:lvl7pPr marL="2971800" indent="-228600" defTabSz="922338" eaLnBrk="0" fontAlgn="base" hangingPunct="0">
              <a:spcBef>
                <a:spcPct val="0"/>
              </a:spcBef>
              <a:spcAft>
                <a:spcPct val="0"/>
              </a:spcAft>
              <a:defRPr>
                <a:solidFill>
                  <a:schemeClr val="tx1"/>
                </a:solidFill>
                <a:latin typeface="Arial" charset="0"/>
                <a:cs typeface="Arial" charset="0"/>
              </a:defRPr>
            </a:lvl7pPr>
            <a:lvl8pPr marL="3429000" indent="-228600" defTabSz="922338" eaLnBrk="0" fontAlgn="base" hangingPunct="0">
              <a:spcBef>
                <a:spcPct val="0"/>
              </a:spcBef>
              <a:spcAft>
                <a:spcPct val="0"/>
              </a:spcAft>
              <a:defRPr>
                <a:solidFill>
                  <a:schemeClr val="tx1"/>
                </a:solidFill>
                <a:latin typeface="Arial" charset="0"/>
                <a:cs typeface="Arial" charset="0"/>
              </a:defRPr>
            </a:lvl8pPr>
            <a:lvl9pPr marL="3886200" indent="-228600" defTabSz="922338" eaLnBrk="0" fontAlgn="base" hangingPunct="0">
              <a:spcBef>
                <a:spcPct val="0"/>
              </a:spcBef>
              <a:spcAft>
                <a:spcPct val="0"/>
              </a:spcAft>
              <a:defRPr>
                <a:solidFill>
                  <a:schemeClr val="tx1"/>
                </a:solidFill>
                <a:latin typeface="Arial" charset="0"/>
                <a:cs typeface="Arial" charset="0"/>
              </a:defRPr>
            </a:lvl9pPr>
          </a:lstStyle>
          <a:p>
            <a:pPr algn="r" eaLnBrk="1" hangingPunct="1"/>
            <a:fld id="{7AA155EE-C05B-4995-9B4D-2D0CB26938D5}" type="slidenum">
              <a:rPr lang="en-US" sz="1200"/>
              <a:pPr algn="r" eaLnBrk="1" hangingPunct="1"/>
              <a:t>75</a:t>
            </a:fld>
            <a:endParaRPr lang="en-US" sz="1200"/>
          </a:p>
        </p:txBody>
      </p:sp>
      <p:sp>
        <p:nvSpPr>
          <p:cNvPr id="147461" name="Header Placeholder 5"/>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a:solidFill>
                  <a:schemeClr val="tx1"/>
                </a:solidFill>
                <a:latin typeface="Arial" charset="0"/>
                <a:cs typeface="Arial" charset="0"/>
              </a:defRPr>
            </a:lvl1pPr>
            <a:lvl2pPr marL="742950" indent="-285750" defTabSz="922338" eaLnBrk="0" hangingPunct="0">
              <a:defRPr>
                <a:solidFill>
                  <a:schemeClr val="tx1"/>
                </a:solidFill>
                <a:latin typeface="Arial" charset="0"/>
                <a:cs typeface="Arial" charset="0"/>
              </a:defRPr>
            </a:lvl2pPr>
            <a:lvl3pPr marL="1143000" indent="-228600" defTabSz="922338" eaLnBrk="0" hangingPunct="0">
              <a:defRPr>
                <a:solidFill>
                  <a:schemeClr val="tx1"/>
                </a:solidFill>
                <a:latin typeface="Arial" charset="0"/>
                <a:cs typeface="Arial" charset="0"/>
              </a:defRPr>
            </a:lvl3pPr>
            <a:lvl4pPr marL="1600200" indent="-228600" defTabSz="922338" eaLnBrk="0" hangingPunct="0">
              <a:defRPr>
                <a:solidFill>
                  <a:schemeClr val="tx1"/>
                </a:solidFill>
                <a:latin typeface="Arial" charset="0"/>
                <a:cs typeface="Arial" charset="0"/>
              </a:defRPr>
            </a:lvl4pPr>
            <a:lvl5pPr marL="2057400" indent="-228600" defTabSz="922338" eaLnBrk="0" hangingPunct="0">
              <a:defRPr>
                <a:solidFill>
                  <a:schemeClr val="tx1"/>
                </a:solidFill>
                <a:latin typeface="Arial" charset="0"/>
                <a:cs typeface="Arial" charset="0"/>
              </a:defRPr>
            </a:lvl5pPr>
            <a:lvl6pPr marL="2514600" indent="-228600" defTabSz="922338" eaLnBrk="0" fontAlgn="base" hangingPunct="0">
              <a:spcBef>
                <a:spcPct val="0"/>
              </a:spcBef>
              <a:spcAft>
                <a:spcPct val="0"/>
              </a:spcAft>
              <a:defRPr>
                <a:solidFill>
                  <a:schemeClr val="tx1"/>
                </a:solidFill>
                <a:latin typeface="Arial" charset="0"/>
                <a:cs typeface="Arial" charset="0"/>
              </a:defRPr>
            </a:lvl6pPr>
            <a:lvl7pPr marL="2971800" indent="-228600" defTabSz="922338" eaLnBrk="0" fontAlgn="base" hangingPunct="0">
              <a:spcBef>
                <a:spcPct val="0"/>
              </a:spcBef>
              <a:spcAft>
                <a:spcPct val="0"/>
              </a:spcAft>
              <a:defRPr>
                <a:solidFill>
                  <a:schemeClr val="tx1"/>
                </a:solidFill>
                <a:latin typeface="Arial" charset="0"/>
                <a:cs typeface="Arial" charset="0"/>
              </a:defRPr>
            </a:lvl7pPr>
            <a:lvl8pPr marL="3429000" indent="-228600" defTabSz="922338" eaLnBrk="0" fontAlgn="base" hangingPunct="0">
              <a:spcBef>
                <a:spcPct val="0"/>
              </a:spcBef>
              <a:spcAft>
                <a:spcPct val="0"/>
              </a:spcAft>
              <a:defRPr>
                <a:solidFill>
                  <a:schemeClr val="tx1"/>
                </a:solidFill>
                <a:latin typeface="Arial" charset="0"/>
                <a:cs typeface="Arial" charset="0"/>
              </a:defRPr>
            </a:lvl8pPr>
            <a:lvl9pPr marL="3886200" indent="-228600" defTabSz="922338"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mtClean="0">
              <a:latin typeface="Calibri" pitchFamily="34" charset="0"/>
            </a:endParaRPr>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
        <p:nvSpPr>
          <p:cNvPr id="148484" name="Slide Number Placeholder 3"/>
          <p:cNvSpPr txBox="1">
            <a:spLocks noGrp="1"/>
          </p:cNvSpPr>
          <p:nvPr/>
        </p:nvSpPr>
        <p:spPr bwMode="auto">
          <a:xfrm>
            <a:off x="3884613" y="8831263"/>
            <a:ext cx="29718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94" tIns="46146" rIns="92294" bIns="46146" anchor="b"/>
          <a:lstStyle>
            <a:lvl1pPr defTabSz="922338" eaLnBrk="0" hangingPunct="0">
              <a:defRPr>
                <a:solidFill>
                  <a:schemeClr val="tx1"/>
                </a:solidFill>
                <a:latin typeface="Arial" charset="0"/>
                <a:cs typeface="Arial" charset="0"/>
              </a:defRPr>
            </a:lvl1pPr>
            <a:lvl2pPr marL="742950" indent="-285750" defTabSz="922338" eaLnBrk="0" hangingPunct="0">
              <a:defRPr>
                <a:solidFill>
                  <a:schemeClr val="tx1"/>
                </a:solidFill>
                <a:latin typeface="Arial" charset="0"/>
                <a:cs typeface="Arial" charset="0"/>
              </a:defRPr>
            </a:lvl2pPr>
            <a:lvl3pPr marL="1143000" indent="-228600" defTabSz="922338" eaLnBrk="0" hangingPunct="0">
              <a:defRPr>
                <a:solidFill>
                  <a:schemeClr val="tx1"/>
                </a:solidFill>
                <a:latin typeface="Arial" charset="0"/>
                <a:cs typeface="Arial" charset="0"/>
              </a:defRPr>
            </a:lvl3pPr>
            <a:lvl4pPr marL="1600200" indent="-228600" defTabSz="922338" eaLnBrk="0" hangingPunct="0">
              <a:defRPr>
                <a:solidFill>
                  <a:schemeClr val="tx1"/>
                </a:solidFill>
                <a:latin typeface="Arial" charset="0"/>
                <a:cs typeface="Arial" charset="0"/>
              </a:defRPr>
            </a:lvl4pPr>
            <a:lvl5pPr marL="2057400" indent="-228600" defTabSz="922338" eaLnBrk="0" hangingPunct="0">
              <a:defRPr>
                <a:solidFill>
                  <a:schemeClr val="tx1"/>
                </a:solidFill>
                <a:latin typeface="Arial" charset="0"/>
                <a:cs typeface="Arial" charset="0"/>
              </a:defRPr>
            </a:lvl5pPr>
            <a:lvl6pPr marL="2514600" indent="-228600" defTabSz="922338" eaLnBrk="0" fontAlgn="base" hangingPunct="0">
              <a:spcBef>
                <a:spcPct val="0"/>
              </a:spcBef>
              <a:spcAft>
                <a:spcPct val="0"/>
              </a:spcAft>
              <a:defRPr>
                <a:solidFill>
                  <a:schemeClr val="tx1"/>
                </a:solidFill>
                <a:latin typeface="Arial" charset="0"/>
                <a:cs typeface="Arial" charset="0"/>
              </a:defRPr>
            </a:lvl6pPr>
            <a:lvl7pPr marL="2971800" indent="-228600" defTabSz="922338" eaLnBrk="0" fontAlgn="base" hangingPunct="0">
              <a:spcBef>
                <a:spcPct val="0"/>
              </a:spcBef>
              <a:spcAft>
                <a:spcPct val="0"/>
              </a:spcAft>
              <a:defRPr>
                <a:solidFill>
                  <a:schemeClr val="tx1"/>
                </a:solidFill>
                <a:latin typeface="Arial" charset="0"/>
                <a:cs typeface="Arial" charset="0"/>
              </a:defRPr>
            </a:lvl7pPr>
            <a:lvl8pPr marL="3429000" indent="-228600" defTabSz="922338" eaLnBrk="0" fontAlgn="base" hangingPunct="0">
              <a:spcBef>
                <a:spcPct val="0"/>
              </a:spcBef>
              <a:spcAft>
                <a:spcPct val="0"/>
              </a:spcAft>
              <a:defRPr>
                <a:solidFill>
                  <a:schemeClr val="tx1"/>
                </a:solidFill>
                <a:latin typeface="Arial" charset="0"/>
                <a:cs typeface="Arial" charset="0"/>
              </a:defRPr>
            </a:lvl8pPr>
            <a:lvl9pPr marL="3886200" indent="-228600" defTabSz="922338" eaLnBrk="0" fontAlgn="base" hangingPunct="0">
              <a:spcBef>
                <a:spcPct val="0"/>
              </a:spcBef>
              <a:spcAft>
                <a:spcPct val="0"/>
              </a:spcAft>
              <a:defRPr>
                <a:solidFill>
                  <a:schemeClr val="tx1"/>
                </a:solidFill>
                <a:latin typeface="Arial" charset="0"/>
                <a:cs typeface="Arial" charset="0"/>
              </a:defRPr>
            </a:lvl9pPr>
          </a:lstStyle>
          <a:p>
            <a:pPr algn="r" eaLnBrk="1" hangingPunct="1"/>
            <a:fld id="{4CB2F60B-677D-4958-B690-19941963BC20}" type="slidenum">
              <a:rPr lang="en-US" sz="1200"/>
              <a:pPr algn="r" eaLnBrk="1" hangingPunct="1"/>
              <a:t>76</a:t>
            </a:fld>
            <a:endParaRPr lang="en-US" sz="1200"/>
          </a:p>
        </p:txBody>
      </p:sp>
      <p:sp>
        <p:nvSpPr>
          <p:cNvPr id="148485" name="Header Placeholder 5"/>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a:solidFill>
                  <a:schemeClr val="tx1"/>
                </a:solidFill>
                <a:latin typeface="Arial" charset="0"/>
                <a:cs typeface="Arial" charset="0"/>
              </a:defRPr>
            </a:lvl1pPr>
            <a:lvl2pPr marL="742950" indent="-285750" defTabSz="922338" eaLnBrk="0" hangingPunct="0">
              <a:defRPr>
                <a:solidFill>
                  <a:schemeClr val="tx1"/>
                </a:solidFill>
                <a:latin typeface="Arial" charset="0"/>
                <a:cs typeface="Arial" charset="0"/>
              </a:defRPr>
            </a:lvl2pPr>
            <a:lvl3pPr marL="1143000" indent="-228600" defTabSz="922338" eaLnBrk="0" hangingPunct="0">
              <a:defRPr>
                <a:solidFill>
                  <a:schemeClr val="tx1"/>
                </a:solidFill>
                <a:latin typeface="Arial" charset="0"/>
                <a:cs typeface="Arial" charset="0"/>
              </a:defRPr>
            </a:lvl3pPr>
            <a:lvl4pPr marL="1600200" indent="-228600" defTabSz="922338" eaLnBrk="0" hangingPunct="0">
              <a:defRPr>
                <a:solidFill>
                  <a:schemeClr val="tx1"/>
                </a:solidFill>
                <a:latin typeface="Arial" charset="0"/>
                <a:cs typeface="Arial" charset="0"/>
              </a:defRPr>
            </a:lvl4pPr>
            <a:lvl5pPr marL="2057400" indent="-228600" defTabSz="922338" eaLnBrk="0" hangingPunct="0">
              <a:defRPr>
                <a:solidFill>
                  <a:schemeClr val="tx1"/>
                </a:solidFill>
                <a:latin typeface="Arial" charset="0"/>
                <a:cs typeface="Arial" charset="0"/>
              </a:defRPr>
            </a:lvl5pPr>
            <a:lvl6pPr marL="2514600" indent="-228600" defTabSz="922338" eaLnBrk="0" fontAlgn="base" hangingPunct="0">
              <a:spcBef>
                <a:spcPct val="0"/>
              </a:spcBef>
              <a:spcAft>
                <a:spcPct val="0"/>
              </a:spcAft>
              <a:defRPr>
                <a:solidFill>
                  <a:schemeClr val="tx1"/>
                </a:solidFill>
                <a:latin typeface="Arial" charset="0"/>
                <a:cs typeface="Arial" charset="0"/>
              </a:defRPr>
            </a:lvl6pPr>
            <a:lvl7pPr marL="2971800" indent="-228600" defTabSz="922338" eaLnBrk="0" fontAlgn="base" hangingPunct="0">
              <a:spcBef>
                <a:spcPct val="0"/>
              </a:spcBef>
              <a:spcAft>
                <a:spcPct val="0"/>
              </a:spcAft>
              <a:defRPr>
                <a:solidFill>
                  <a:schemeClr val="tx1"/>
                </a:solidFill>
                <a:latin typeface="Arial" charset="0"/>
                <a:cs typeface="Arial" charset="0"/>
              </a:defRPr>
            </a:lvl7pPr>
            <a:lvl8pPr marL="3429000" indent="-228600" defTabSz="922338" eaLnBrk="0" fontAlgn="base" hangingPunct="0">
              <a:spcBef>
                <a:spcPct val="0"/>
              </a:spcBef>
              <a:spcAft>
                <a:spcPct val="0"/>
              </a:spcAft>
              <a:defRPr>
                <a:solidFill>
                  <a:schemeClr val="tx1"/>
                </a:solidFill>
                <a:latin typeface="Arial" charset="0"/>
                <a:cs typeface="Arial" charset="0"/>
              </a:defRPr>
            </a:lvl8pPr>
            <a:lvl9pPr marL="3886200" indent="-228600" defTabSz="922338"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mtClean="0">
              <a:latin typeface="Calibri" pitchFamily="34" charset="0"/>
            </a:endParaRPr>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Rectangle 3"/>
          <p:cNvSpPr>
            <a:spLocks noGrp="1"/>
          </p:cNvSpPr>
          <p:nvPr>
            <p:ph type="body" idx="1"/>
          </p:nvPr>
        </p:nvSpPr>
        <p:spPr>
          <a:xfrm>
            <a:off x="914400" y="4416425"/>
            <a:ext cx="502920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36" tIns="46668" rIns="93336" bIns="46668"/>
          <a:lstStyle/>
          <a:p>
            <a:pPr eaLnBrk="1" hangingPunct="1"/>
            <a:endParaRPr lang="en-US" smtClean="0"/>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010400" y="152400"/>
            <a:ext cx="1981200" cy="6556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152400" y="153988"/>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ubtitle 2"/>
          <p:cNvSpPr>
            <a:spLocks noGrp="1"/>
          </p:cNvSpPr>
          <p:nvPr>
            <p:ph type="subTitle" idx="1"/>
          </p:nvPr>
        </p:nvSpPr>
        <p:spPr>
          <a:xfrm>
            <a:off x="7010400" y="2052960"/>
            <a:ext cx="1981200" cy="1828800"/>
          </a:xfrm>
        </p:spPr>
        <p:txBody>
          <a:bodyPr anchor="ct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
        <p:nvSpPr>
          <p:cNvPr id="6" name="Date Placeholder 9"/>
          <p:cNvSpPr>
            <a:spLocks noGrp="1"/>
          </p:cNvSpPr>
          <p:nvPr>
            <p:ph type="dt" sz="half" idx="10"/>
          </p:nvPr>
        </p:nvSpPr>
        <p:spPr/>
        <p:txBody>
          <a:bodyPr/>
          <a:lstStyle>
            <a:lvl1pPr>
              <a:defRPr smtClean="0">
                <a:solidFill>
                  <a:schemeClr val="bg2"/>
                </a:solidFill>
              </a:defRPr>
            </a:lvl1pPr>
          </a:lstStyle>
          <a:p>
            <a:pPr>
              <a:defRPr/>
            </a:pPr>
            <a:fld id="{2E497A30-ED9E-4DAA-9D16-08ABA33EC469}" type="datetime1">
              <a:rPr lang="en-US"/>
              <a:pPr>
                <a:defRPr/>
              </a:pPr>
              <a:t>10/13/2011</a:t>
            </a:fld>
            <a:endParaRPr lang="en-US"/>
          </a:p>
        </p:txBody>
      </p:sp>
      <p:sp>
        <p:nvSpPr>
          <p:cNvPr id="7" name="Slide Number Placeholder 10"/>
          <p:cNvSpPr>
            <a:spLocks noGrp="1"/>
          </p:cNvSpPr>
          <p:nvPr>
            <p:ph type="sldNum" sz="quarter" idx="11"/>
          </p:nvPr>
        </p:nvSpPr>
        <p:spPr/>
        <p:txBody>
          <a:bodyPr/>
          <a:lstStyle>
            <a:lvl1pPr>
              <a:defRPr smtClean="0">
                <a:solidFill>
                  <a:srgbClr val="FFFFFF"/>
                </a:solidFill>
              </a:defRPr>
            </a:lvl1pPr>
          </a:lstStyle>
          <a:p>
            <a:pPr>
              <a:defRPr/>
            </a:pPr>
            <a:fld id="{51A5D822-F94B-4C06-B833-D5C515A8ED8C}" type="slidenum">
              <a:rPr lang="en-US"/>
              <a:pPr>
                <a:defRPr/>
              </a:pPr>
              <a:t>‹#›</a:t>
            </a:fld>
            <a:endParaRPr lang="en-US"/>
          </a:p>
        </p:txBody>
      </p:sp>
      <p:sp>
        <p:nvSpPr>
          <p:cNvPr id="8" name="Footer Placeholder 11"/>
          <p:cNvSpPr>
            <a:spLocks noGrp="1"/>
          </p:cNvSpPr>
          <p:nvPr>
            <p:ph type="ftr" sz="quarter" idx="12"/>
          </p:nvPr>
        </p:nvSpPr>
        <p:spPr/>
        <p:txBody>
          <a:bodyPr/>
          <a:lstStyle>
            <a:lvl1pPr>
              <a:defRPr>
                <a:solidFill>
                  <a:schemeClr val="bg2"/>
                </a:solidFill>
              </a:defRPr>
            </a:lvl1pPr>
          </a:lstStyle>
          <a:p>
            <a:pPr>
              <a:defRPr/>
            </a:pPr>
            <a:endParaRPr lang="en-US"/>
          </a:p>
        </p:txBody>
      </p:sp>
    </p:spTree>
    <p:extLst>
      <p:ext uri="{BB962C8B-B14F-4D97-AF65-F5344CB8AC3E}">
        <p14:creationId xmlns:p14="http://schemas.microsoft.com/office/powerpoint/2010/main" val="4142779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6E0F153-4F31-46F1-A3BD-70C13E6E1E5A}" type="datetime1">
              <a:rPr lang="en-US"/>
              <a:pPr>
                <a:defRPr/>
              </a:pPr>
              <a:t>10/13/2011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2C9B6FC5-F6BA-40F3-93A9-66C5A3275C5B}" type="slidenum">
              <a:rPr lang="en-US"/>
              <a:pPr>
                <a:defRPr/>
              </a:pPr>
              <a:t>‹#›</a:t>
            </a:fld>
            <a:endParaRPr lang="en-US"/>
          </a:p>
        </p:txBody>
      </p:sp>
    </p:spTree>
    <p:extLst>
      <p:ext uri="{BB962C8B-B14F-4D97-AF65-F5344CB8AC3E}">
        <p14:creationId xmlns:p14="http://schemas.microsoft.com/office/powerpoint/2010/main" val="3155400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a:xfrm>
            <a:off x="152400" y="147638"/>
            <a:ext cx="6705600" cy="65563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7010400" y="147638"/>
            <a:ext cx="1955800" cy="65563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7C5A1FCB-9821-4E13-9890-EA69697E7C78}" type="datetime1">
              <a:rPr lang="en-US"/>
              <a:pPr>
                <a:defRPr/>
              </a:pPr>
              <a:t>10/13/2011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smtClean="0">
                <a:solidFill>
                  <a:schemeClr val="bg2"/>
                </a:solidFill>
              </a:defRPr>
            </a:lvl1pPr>
          </a:lstStyle>
          <a:p>
            <a:pPr>
              <a:defRPr/>
            </a:pPr>
            <a:fld id="{F2C7075A-45D0-4AD6-8D52-7028EA3D2DC9}" type="slidenum">
              <a:rPr lang="en-US"/>
              <a:pPr>
                <a:defRPr/>
              </a:pPr>
              <a:t>‹#›</a:t>
            </a:fld>
            <a:endParaRPr lang="en-US"/>
          </a:p>
        </p:txBody>
      </p:sp>
    </p:spTree>
    <p:extLst>
      <p:ext uri="{BB962C8B-B14F-4D97-AF65-F5344CB8AC3E}">
        <p14:creationId xmlns:p14="http://schemas.microsoft.com/office/powerpoint/2010/main" val="1841174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30725"/>
          </a:xfrm>
        </p:spPr>
        <p:txBody>
          <a:bodyPr/>
          <a:lstStyle/>
          <a:p>
            <a:pPr lvl="0"/>
            <a:endParaRPr lang="en-US" noProof="0"/>
          </a:p>
        </p:txBody>
      </p:sp>
      <p:sp>
        <p:nvSpPr>
          <p:cNvPr id="5" name="Date Placeholder 4"/>
          <p:cNvSpPr>
            <a:spLocks noGrp="1"/>
          </p:cNvSpPr>
          <p:nvPr>
            <p:ph type="dt" sz="half" idx="10"/>
          </p:nvPr>
        </p:nvSpPr>
        <p:spPr>
          <a:xfrm>
            <a:off x="457200" y="6248400"/>
            <a:ext cx="2133600" cy="457200"/>
          </a:xfrm>
        </p:spPr>
        <p:txBody>
          <a:bodyPr/>
          <a:lstStyle>
            <a:lvl1pPr>
              <a:defRPr smtClean="0"/>
            </a:lvl1pPr>
          </a:lstStyle>
          <a:p>
            <a:pPr>
              <a:defRPr/>
            </a:pPr>
            <a:fld id="{8E109883-975B-4531-BBEE-691CAC3C2F8F}" type="datetime1">
              <a:rPr lang="en-US"/>
              <a:pPr>
                <a:defRPr/>
              </a:pPr>
              <a:t>10/13/2011</a:t>
            </a:fld>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pPr>
              <a:defRPr/>
            </a:pPr>
            <a:fld id="{1F65B483-A248-4686-9B20-8598AAC572E9}" type="slidenum">
              <a:rPr lang="en-US"/>
              <a:pPr>
                <a:defRPr/>
              </a:pPr>
              <a:t>‹#›</a:t>
            </a:fld>
            <a:endParaRPr lang="en-US"/>
          </a:p>
        </p:txBody>
      </p:sp>
    </p:spTree>
    <p:extLst>
      <p:ext uri="{BB962C8B-B14F-4D97-AF65-F5344CB8AC3E}">
        <p14:creationId xmlns:p14="http://schemas.microsoft.com/office/powerpoint/2010/main" val="22646859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ain Content Slide">
    <p:spTree>
      <p:nvGrpSpPr>
        <p:cNvPr id="1" name=""/>
        <p:cNvGrpSpPr/>
        <p:nvPr/>
      </p:nvGrpSpPr>
      <p:grpSpPr>
        <a:xfrm>
          <a:off x="0" y="0"/>
          <a:ext cx="0" cy="0"/>
          <a:chOff x="0" y="0"/>
          <a:chExt cx="0" cy="0"/>
        </a:xfrm>
      </p:grpSpPr>
      <p:cxnSp>
        <p:nvCxnSpPr>
          <p:cNvPr id="5" name="Straight Connector 4"/>
          <p:cNvCxnSpPr/>
          <p:nvPr userDrawn="1"/>
        </p:nvCxnSpPr>
        <p:spPr>
          <a:xfrm>
            <a:off x="304800" y="914400"/>
            <a:ext cx="8382000" cy="0"/>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0" y="6248400"/>
            <a:ext cx="9144000" cy="6096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6"/>
          <p:cNvCxnSpPr/>
          <p:nvPr userDrawn="1"/>
        </p:nvCxnSpPr>
        <p:spPr>
          <a:xfrm>
            <a:off x="0" y="6324600"/>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Footer Placeholder 4"/>
          <p:cNvSpPr txBox="1">
            <a:spLocks/>
          </p:cNvSpPr>
          <p:nvPr userDrawn="1"/>
        </p:nvSpPr>
        <p:spPr>
          <a:xfrm>
            <a:off x="490538" y="6400800"/>
            <a:ext cx="8196262" cy="306388"/>
          </a:xfrm>
          <a:prstGeom prst="rect">
            <a:avLst/>
          </a:prstGeom>
        </p:spPr>
        <p:txBody>
          <a:bodyPr/>
          <a:lstStyle>
            <a:lvl1pPr>
              <a:defRPr>
                <a:solidFill>
                  <a:schemeClr val="bg1">
                    <a:lumMod val="50000"/>
                  </a:schemeClr>
                </a:solidFill>
              </a:defRPr>
            </a:lvl1pPr>
          </a:lstStyle>
          <a:p>
            <a:pPr fontAlgn="auto">
              <a:spcBef>
                <a:spcPts val="0"/>
              </a:spcBef>
              <a:spcAft>
                <a:spcPts val="0"/>
              </a:spcAft>
              <a:defRPr/>
            </a:pPr>
            <a:r>
              <a:rPr lang="en-US" sz="1200" b="1" dirty="0" smtClean="0">
                <a:solidFill>
                  <a:schemeClr val="bg1"/>
                </a:solidFill>
                <a:latin typeface="Calibri" pitchFamily="34" charset="0"/>
              </a:rPr>
              <a:t>Road to Success  </a:t>
            </a:r>
            <a:r>
              <a:rPr lang="en-US" sz="1200" dirty="0" smtClean="0">
                <a:solidFill>
                  <a:schemeClr val="bg1"/>
                </a:solidFill>
                <a:latin typeface="Calibri" pitchFamily="34" charset="0"/>
              </a:rPr>
              <a:t>I  2011 Schools &amp; Libraries Fall Applicant Trainings               			            </a:t>
            </a:r>
            <a:fld id="{DC816F37-4189-402B-A997-1619F90BEBBF}" type="slidenum">
              <a:rPr lang="en-US" sz="1200" smtClean="0">
                <a:solidFill>
                  <a:schemeClr val="bg1"/>
                </a:solidFill>
                <a:latin typeface="Calibri" pitchFamily="34" charset="0"/>
              </a:rPr>
              <a:pPr fontAlgn="auto">
                <a:spcBef>
                  <a:spcPts val="0"/>
                </a:spcBef>
                <a:spcAft>
                  <a:spcPts val="0"/>
                </a:spcAft>
                <a:defRPr/>
              </a:pPr>
              <a:t>‹#›</a:t>
            </a:fld>
            <a:endParaRPr lang="en-US" sz="1200" dirty="0" smtClean="0">
              <a:solidFill>
                <a:schemeClr val="bg1"/>
              </a:solidFill>
              <a:latin typeface="Calibri" pitchFamily="34" charset="0"/>
            </a:endParaRPr>
          </a:p>
        </p:txBody>
      </p:sp>
      <p:sp>
        <p:nvSpPr>
          <p:cNvPr id="16" name="Text Placeholder 15"/>
          <p:cNvSpPr>
            <a:spLocks noGrp="1"/>
          </p:cNvSpPr>
          <p:nvPr>
            <p:ph type="body" sz="quarter" idx="10"/>
          </p:nvPr>
        </p:nvSpPr>
        <p:spPr>
          <a:xfrm>
            <a:off x="457200" y="2209800"/>
            <a:ext cx="8229600" cy="3733800"/>
          </a:xfrm>
          <a:prstGeom prst="rect">
            <a:avLst/>
          </a:prstGeom>
        </p:spPr>
        <p:txBody>
          <a:bodyPr/>
          <a:lstStyle>
            <a:lvl1pPr>
              <a:defRPr sz="2600"/>
            </a:lvl1pPr>
            <a:lvl2pPr>
              <a:defRPr sz="2600"/>
            </a:lvl2pPr>
          </a:lstStyle>
          <a:p>
            <a:pPr lvl="0"/>
            <a:r>
              <a:rPr lang="en-US" dirty="0" smtClean="0"/>
              <a:t>Click to edit Master text styles</a:t>
            </a:r>
          </a:p>
          <a:p>
            <a:pPr lvl="1"/>
            <a:r>
              <a:rPr lang="en-US" dirty="0" smtClean="0"/>
              <a:t>Second level</a:t>
            </a:r>
          </a:p>
        </p:txBody>
      </p:sp>
      <p:sp>
        <p:nvSpPr>
          <p:cNvPr id="18" name="Text Placeholder 17"/>
          <p:cNvSpPr>
            <a:spLocks noGrp="1"/>
          </p:cNvSpPr>
          <p:nvPr>
            <p:ph type="body" sz="quarter" idx="11"/>
          </p:nvPr>
        </p:nvSpPr>
        <p:spPr>
          <a:xfrm>
            <a:off x="457200" y="1600200"/>
            <a:ext cx="8229600" cy="609600"/>
          </a:xfrm>
          <a:prstGeom prst="rect">
            <a:avLst/>
          </a:prstGeom>
        </p:spPr>
        <p:txBody>
          <a:bodyPr/>
          <a:lstStyle>
            <a:lvl1pPr>
              <a:buNone/>
              <a:defRPr sz="2600" b="1">
                <a:solidFill>
                  <a:srgbClr val="0070C0"/>
                </a:solidFill>
              </a:defRPr>
            </a:lvl1pPr>
            <a:lvl5pPr>
              <a:buNone/>
              <a:defRPr/>
            </a:lvl5pPr>
          </a:lstStyle>
          <a:p>
            <a:pPr lvl="0"/>
            <a:r>
              <a:rPr lang="en-US" smtClean="0"/>
              <a:t>Click to edit Master text styles</a:t>
            </a:r>
          </a:p>
        </p:txBody>
      </p:sp>
      <p:sp>
        <p:nvSpPr>
          <p:cNvPr id="21" name="Text Placeholder 20"/>
          <p:cNvSpPr>
            <a:spLocks noGrp="1"/>
          </p:cNvSpPr>
          <p:nvPr>
            <p:ph type="body" sz="quarter" idx="12"/>
          </p:nvPr>
        </p:nvSpPr>
        <p:spPr>
          <a:xfrm>
            <a:off x="5029200" y="381000"/>
            <a:ext cx="3657600" cy="533400"/>
          </a:xfrm>
          <a:prstGeom prst="rect">
            <a:avLst/>
          </a:prstGeom>
        </p:spPr>
        <p:txBody>
          <a:bodyPr/>
          <a:lstStyle>
            <a:lvl1pPr algn="r">
              <a:buNone/>
              <a:defRPr sz="3200" b="1"/>
            </a:lvl1pPr>
          </a:lstStyle>
          <a:p>
            <a:pPr lvl="0"/>
            <a:r>
              <a:rPr lang="en-US" smtClean="0"/>
              <a:t>Click to edit Master text styles</a:t>
            </a:r>
          </a:p>
        </p:txBody>
      </p:sp>
    </p:spTree>
    <p:extLst>
      <p:ext uri="{BB962C8B-B14F-4D97-AF65-F5344CB8AC3E}">
        <p14:creationId xmlns:p14="http://schemas.microsoft.com/office/powerpoint/2010/main" val="4189814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smtClean="0"/>
            </a:lvl1pPr>
          </a:lstStyle>
          <a:p>
            <a:pPr>
              <a:defRPr/>
            </a:pPr>
            <a:fld id="{14E8BAE6-A3C3-4428-BA9C-F592D1A181C9}" type="datetime1">
              <a:rPr lang="en-US"/>
              <a:pPr>
                <a:defRPr/>
              </a:pPr>
              <a:t>10/13/2011</a:t>
            </a:fld>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pPr>
              <a:defRPr/>
            </a:pPr>
            <a:fld id="{4C45C7FB-B19B-4E04-B521-99B4DAEBB0F9}" type="slidenum">
              <a:rPr lang="en-US"/>
              <a:pPr>
                <a:defRPr/>
              </a:pPr>
              <a:t>‹#›</a:t>
            </a:fld>
            <a:endParaRPr lang="en-US"/>
          </a:p>
        </p:txBody>
      </p:sp>
    </p:spTree>
    <p:extLst>
      <p:ext uri="{BB962C8B-B14F-4D97-AF65-F5344CB8AC3E}">
        <p14:creationId xmlns:p14="http://schemas.microsoft.com/office/powerpoint/2010/main" val="1124812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800"/>
            </a:lvl1pPr>
            <a:lvl2pPr>
              <a:defRPr sz="2400"/>
            </a:lvl2pPr>
            <a:lvl3pPr>
              <a:defRPr sz="20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a:lstStyle>
            <a:lvl1pPr>
              <a:defRPr sz="3600"/>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C74FFBEA-018B-4533-A8E9-072FB0325309}" type="datetime1">
              <a:rPr lang="en-US"/>
              <a:pPr>
                <a:defRPr/>
              </a:pPr>
              <a:t>10/13/2011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CC2D7BC9-E8D1-42FF-A9B1-67BA535C0513}" type="slidenum">
              <a:rPr lang="en-US"/>
              <a:pPr>
                <a:defRPr/>
              </a:pPr>
              <a:t>‹#›</a:t>
            </a:fld>
            <a:endParaRPr lang="en-US"/>
          </a:p>
        </p:txBody>
      </p:sp>
    </p:spTree>
    <p:extLst>
      <p:ext uri="{BB962C8B-B14F-4D97-AF65-F5344CB8AC3E}">
        <p14:creationId xmlns:p14="http://schemas.microsoft.com/office/powerpoint/2010/main" val="1960017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010400" y="152400"/>
            <a:ext cx="1981200" cy="65563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152400" y="153988"/>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6" name="Date Placeholder 8"/>
          <p:cNvSpPr>
            <a:spLocks noGrp="1"/>
          </p:cNvSpPr>
          <p:nvPr>
            <p:ph type="dt" sz="half" idx="10"/>
          </p:nvPr>
        </p:nvSpPr>
        <p:spPr/>
        <p:txBody>
          <a:bodyPr/>
          <a:lstStyle>
            <a:lvl1pPr>
              <a:defRPr smtClean="0">
                <a:solidFill>
                  <a:srgbClr val="FFFFFF"/>
                </a:solidFill>
              </a:defRPr>
            </a:lvl1pPr>
          </a:lstStyle>
          <a:p>
            <a:pPr>
              <a:defRPr/>
            </a:pPr>
            <a:fld id="{C1D8B517-14FA-4180-9CD5-5E7EDAF6F157}" type="datetime1">
              <a:rPr lang="en-US"/>
              <a:pPr>
                <a:defRPr/>
              </a:pPr>
              <a:t>10/13/2011</a:t>
            </a:fld>
            <a:endParaRPr lang="en-US"/>
          </a:p>
        </p:txBody>
      </p:sp>
      <p:sp>
        <p:nvSpPr>
          <p:cNvPr id="7" name="Slide Number Placeholder 9"/>
          <p:cNvSpPr>
            <a:spLocks noGrp="1"/>
          </p:cNvSpPr>
          <p:nvPr>
            <p:ph type="sldNum" sz="quarter" idx="11"/>
          </p:nvPr>
        </p:nvSpPr>
        <p:spPr/>
        <p:txBody>
          <a:bodyPr/>
          <a:lstStyle>
            <a:lvl1pPr>
              <a:defRPr smtClean="0">
                <a:solidFill>
                  <a:schemeClr val="bg2"/>
                </a:solidFill>
              </a:defRPr>
            </a:lvl1pPr>
          </a:lstStyle>
          <a:p>
            <a:pPr>
              <a:defRPr/>
            </a:pPr>
            <a:fld id="{6FF1872C-F487-4AA6-8A32-6E9C9CECA609}" type="slidenum">
              <a:rPr lang="en-US"/>
              <a:pPr>
                <a:defRPr/>
              </a:pPr>
              <a:t>‹#›</a:t>
            </a:fld>
            <a:endParaRPr lang="en-US"/>
          </a:p>
        </p:txBody>
      </p:sp>
      <p:sp>
        <p:nvSpPr>
          <p:cNvPr id="8" name="Footer Placeholder 10"/>
          <p:cNvSpPr>
            <a:spLocks noGrp="1"/>
          </p:cNvSpPr>
          <p:nvPr>
            <p:ph type="ftr" sz="quarter" idx="12"/>
          </p:nvPr>
        </p:nvSpPr>
        <p:spPr/>
        <p:txBody>
          <a:bodyPr/>
          <a:lstStyle>
            <a:lvl1pPr>
              <a:defRPr>
                <a:solidFill>
                  <a:srgbClr val="FFFFFF"/>
                </a:solidFill>
              </a:defRPr>
            </a:lvl1pPr>
          </a:lstStyle>
          <a:p>
            <a:pPr>
              <a:defRPr/>
            </a:pPr>
            <a:endParaRPr lang="en-US"/>
          </a:p>
        </p:txBody>
      </p:sp>
    </p:spTree>
    <p:extLst>
      <p:ext uri="{BB962C8B-B14F-4D97-AF65-F5344CB8AC3E}">
        <p14:creationId xmlns:p14="http://schemas.microsoft.com/office/powerpoint/2010/main" val="268816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5" name="Date Placeholder 3"/>
          <p:cNvSpPr>
            <a:spLocks noGrp="1"/>
          </p:cNvSpPr>
          <p:nvPr>
            <p:ph type="dt" sz="half" idx="10"/>
          </p:nvPr>
        </p:nvSpPr>
        <p:spPr/>
        <p:txBody>
          <a:bodyPr/>
          <a:lstStyle>
            <a:lvl1pPr>
              <a:defRPr/>
            </a:lvl1pPr>
          </a:lstStyle>
          <a:p>
            <a:pPr>
              <a:defRPr/>
            </a:pPr>
            <a:fld id="{C2A9A795-2E18-49DE-A1B7-B53263D54687}" type="datetime1">
              <a:rPr lang="en-US"/>
              <a:pPr>
                <a:defRPr/>
              </a:pPr>
              <a:t>10/13/2011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ln/>
        </p:spPr>
        <p:txBody>
          <a:bodyPr/>
          <a:lstStyle>
            <a:lvl1pPr>
              <a:defRPr/>
            </a:lvl1pPr>
          </a:lstStyle>
          <a:p>
            <a:pPr>
              <a:defRPr/>
            </a:pPr>
            <a:fld id="{09AE0E30-9F71-4708-AC8A-DD3A5789F8BF}" type="slidenum">
              <a:rPr lang="en-US"/>
              <a:pPr>
                <a:defRPr/>
              </a:pPr>
              <a:t>‹#›</a:t>
            </a:fld>
            <a:endParaRPr lang="en-US"/>
          </a:p>
        </p:txBody>
      </p:sp>
    </p:spTree>
    <p:extLst>
      <p:ext uri="{BB962C8B-B14F-4D97-AF65-F5344CB8AC3E}">
        <p14:creationId xmlns:p14="http://schemas.microsoft.com/office/powerpoint/2010/main" val="832974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9"/>
          <p:cNvSpPr>
            <a:spLocks noGrp="1"/>
          </p:cNvSpPr>
          <p:nvPr>
            <p:ph type="title"/>
          </p:nvPr>
        </p:nvSpPr>
        <p:spPr/>
        <p:txBody>
          <a:bodyPr/>
          <a:lstStyle/>
          <a:p>
            <a:r>
              <a:rPr lang="en-US" smtClean="0"/>
              <a:t>Click to edit Master title style</a:t>
            </a:r>
            <a:endParaRPr lang="en-US"/>
          </a:p>
        </p:txBody>
      </p:sp>
      <p:sp>
        <p:nvSpPr>
          <p:cNvPr id="7" name="Date Placeholder 3"/>
          <p:cNvSpPr>
            <a:spLocks noGrp="1"/>
          </p:cNvSpPr>
          <p:nvPr>
            <p:ph type="dt" sz="half" idx="10"/>
          </p:nvPr>
        </p:nvSpPr>
        <p:spPr/>
        <p:txBody>
          <a:bodyPr/>
          <a:lstStyle>
            <a:lvl1pPr>
              <a:defRPr/>
            </a:lvl1pPr>
          </a:lstStyle>
          <a:p>
            <a:pPr>
              <a:defRPr/>
            </a:pPr>
            <a:fld id="{E38D2960-52FA-4F9B-B398-76AD4480F07A}" type="datetime1">
              <a:rPr lang="en-US"/>
              <a:pPr>
                <a:defRPr/>
              </a:pPr>
              <a:t>10/13/2011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a:ln/>
        </p:spPr>
        <p:txBody>
          <a:bodyPr/>
          <a:lstStyle>
            <a:lvl1pPr>
              <a:defRPr/>
            </a:lvl1pPr>
          </a:lstStyle>
          <a:p>
            <a:pPr>
              <a:defRPr/>
            </a:pPr>
            <a:fld id="{2B0ABB94-B77F-48F6-9570-0DE7D0887EF0}" type="slidenum">
              <a:rPr lang="en-US"/>
              <a:pPr>
                <a:defRPr/>
              </a:pPr>
              <a:t>‹#›</a:t>
            </a:fld>
            <a:endParaRPr lang="en-US"/>
          </a:p>
        </p:txBody>
      </p:sp>
    </p:spTree>
    <p:extLst>
      <p:ext uri="{BB962C8B-B14F-4D97-AF65-F5344CB8AC3E}">
        <p14:creationId xmlns:p14="http://schemas.microsoft.com/office/powerpoint/2010/main" val="2574871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94CFD51-4EA3-4689-8229-0489707342D1}" type="datetime1">
              <a:rPr lang="en-US"/>
              <a:pPr>
                <a:defRPr/>
              </a:pPr>
              <a:t>10/13/2011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a:ln/>
        </p:spPr>
        <p:txBody>
          <a:bodyPr/>
          <a:lstStyle>
            <a:lvl1pPr>
              <a:defRPr/>
            </a:lvl1pPr>
          </a:lstStyle>
          <a:p>
            <a:pPr>
              <a:defRPr/>
            </a:pPr>
            <a:fld id="{6A496FC4-BD8B-497B-9B21-2E87DFC33B75}" type="slidenum">
              <a:rPr lang="en-US"/>
              <a:pPr>
                <a:defRPr/>
              </a:pPr>
              <a:t>‹#›</a:t>
            </a:fld>
            <a:endParaRPr lang="en-US"/>
          </a:p>
        </p:txBody>
      </p:sp>
    </p:spTree>
    <p:extLst>
      <p:ext uri="{BB962C8B-B14F-4D97-AF65-F5344CB8AC3E}">
        <p14:creationId xmlns:p14="http://schemas.microsoft.com/office/powerpoint/2010/main" val="1821386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52400" y="150813"/>
            <a:ext cx="8831263" cy="65563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Date Placeholder 1"/>
          <p:cNvSpPr>
            <a:spLocks noGrp="1"/>
          </p:cNvSpPr>
          <p:nvPr>
            <p:ph type="dt" sz="half" idx="10"/>
          </p:nvPr>
        </p:nvSpPr>
        <p:spPr/>
        <p:txBody>
          <a:bodyPr/>
          <a:lstStyle>
            <a:lvl1pPr>
              <a:defRPr/>
            </a:lvl1pPr>
          </a:lstStyle>
          <a:p>
            <a:pPr>
              <a:defRPr/>
            </a:pPr>
            <a:fld id="{06BCED85-1453-4E8D-9612-24F4BBB74C0F}" type="datetime1">
              <a:rPr lang="en-US"/>
              <a:pPr>
                <a:defRPr/>
              </a:pPr>
              <a:t>10/13/2011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2A24B985-2772-4154-BE8B-7B9568187074}" type="slidenum">
              <a:rPr lang="en-US"/>
              <a:pPr>
                <a:defRPr/>
              </a:pPr>
              <a:t>‹#›</a:t>
            </a:fld>
            <a:endParaRPr lang="en-US"/>
          </a:p>
        </p:txBody>
      </p:sp>
    </p:spTree>
    <p:extLst>
      <p:ext uri="{BB962C8B-B14F-4D97-AF65-F5344CB8AC3E}">
        <p14:creationId xmlns:p14="http://schemas.microsoft.com/office/powerpoint/2010/main" val="1512261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7010400" y="150813"/>
            <a:ext cx="1981200" cy="6556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7" name="Rectangle 6"/>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
        <p:nvSpPr>
          <p:cNvPr id="8" name="Date Placeholder 4"/>
          <p:cNvSpPr>
            <a:spLocks noGrp="1"/>
          </p:cNvSpPr>
          <p:nvPr>
            <p:ph type="dt" sz="half" idx="10"/>
          </p:nvPr>
        </p:nvSpPr>
        <p:spPr/>
        <p:txBody>
          <a:bodyPr/>
          <a:lstStyle>
            <a:lvl1pPr>
              <a:defRPr/>
            </a:lvl1pPr>
          </a:lstStyle>
          <a:p>
            <a:pPr>
              <a:defRPr/>
            </a:pPr>
            <a:fld id="{D2828871-016F-465E-A208-C90006A19D15}" type="datetime1">
              <a:rPr lang="en-US"/>
              <a:pPr>
                <a:defRPr/>
              </a:pPr>
              <a:t>10/13/2011</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smtClean="0">
                <a:solidFill>
                  <a:srgbClr val="FFFFFF"/>
                </a:solidFill>
              </a:defRPr>
            </a:lvl1pPr>
          </a:lstStyle>
          <a:p>
            <a:pPr>
              <a:defRPr/>
            </a:pPr>
            <a:fld id="{410DD285-112F-4BF7-AA5E-0BC934F4577B}" type="slidenum">
              <a:rPr lang="en-US"/>
              <a:pPr>
                <a:defRPr/>
              </a:pPr>
              <a:t>‹#›</a:t>
            </a:fld>
            <a:endParaRPr lang="en-US"/>
          </a:p>
        </p:txBody>
      </p:sp>
    </p:spTree>
    <p:extLst>
      <p:ext uri="{BB962C8B-B14F-4D97-AF65-F5344CB8AC3E}">
        <p14:creationId xmlns:p14="http://schemas.microsoft.com/office/powerpoint/2010/main" val="109674350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6" name="Rectangle 5"/>
          <p:cNvSpPr/>
          <p:nvPr/>
        </p:nvSpPr>
        <p:spPr>
          <a:xfrm>
            <a:off x="7010400" y="150813"/>
            <a:ext cx="1981200" cy="65563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
        <p:nvSpPr>
          <p:cNvPr id="7" name="Date Placeholder 4"/>
          <p:cNvSpPr>
            <a:spLocks noGrp="1"/>
          </p:cNvSpPr>
          <p:nvPr>
            <p:ph type="dt" sz="half" idx="10"/>
          </p:nvPr>
        </p:nvSpPr>
        <p:spPr/>
        <p:txBody>
          <a:bodyPr/>
          <a:lstStyle>
            <a:lvl1pPr>
              <a:defRPr/>
            </a:lvl1pPr>
          </a:lstStyle>
          <a:p>
            <a:pPr>
              <a:defRPr/>
            </a:pPr>
            <a:fld id="{C6DEDCF3-7E4C-416A-8556-EAD01D0C5368}" type="datetime1">
              <a:rPr lang="en-US"/>
              <a:pPr>
                <a:defRPr/>
              </a:pPr>
              <a:t>10/13/2011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8297378C-4377-4A4D-A651-3D79C8241E39}" type="slidenum">
              <a:rPr lang="en-US"/>
              <a:pPr>
                <a:defRPr/>
              </a:pPr>
              <a:t>‹#›</a:t>
            </a:fld>
            <a:endParaRPr lang="en-US"/>
          </a:p>
        </p:txBody>
      </p:sp>
    </p:spTree>
    <p:extLst>
      <p:ext uri="{BB962C8B-B14F-4D97-AF65-F5344CB8AC3E}">
        <p14:creationId xmlns:p14="http://schemas.microsoft.com/office/powerpoint/2010/main" val="275924787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5125"/>
            <a:ext cx="8831263" cy="50450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152400" y="152400"/>
            <a:ext cx="8813800" cy="1346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381000" y="355600"/>
            <a:ext cx="8382000" cy="10541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263"/>
            <a:ext cx="8407400" cy="44069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475" y="6356350"/>
            <a:ext cx="2133600" cy="274638"/>
          </a:xfrm>
          <a:prstGeom prst="rect">
            <a:avLst/>
          </a:prstGeom>
        </p:spPr>
        <p:txBody>
          <a:bodyPr vert="horz" lIns="91440" tIns="45720" rIns="91440" bIns="45720" rtlCol="0" anchor="ctr"/>
          <a:lstStyle>
            <a:lvl1pPr algn="l">
              <a:defRPr sz="1100" smtClean="0">
                <a:solidFill>
                  <a:schemeClr val="tx2"/>
                </a:solidFill>
              </a:defRPr>
            </a:lvl1pPr>
          </a:lstStyle>
          <a:p>
            <a:pPr>
              <a:defRPr/>
            </a:pPr>
            <a:fld id="{D3389650-E0DA-47F8-A92D-34042FC64DBD}" type="datetime1">
              <a:rPr lang="en-US"/>
              <a:pPr>
                <a:defRPr/>
              </a:pPr>
              <a:t>10/13/2011</a:t>
            </a:fld>
            <a:endParaRPr lang="en-US"/>
          </a:p>
        </p:txBody>
      </p:sp>
      <p:sp>
        <p:nvSpPr>
          <p:cNvPr id="5" name="Footer Placeholder 4"/>
          <p:cNvSpPr>
            <a:spLocks noGrp="1"/>
          </p:cNvSpPr>
          <p:nvPr>
            <p:ph type="ftr" sz="quarter" idx="3"/>
          </p:nvPr>
        </p:nvSpPr>
        <p:spPr>
          <a:xfrm>
            <a:off x="3048000" y="6356350"/>
            <a:ext cx="3352800" cy="274638"/>
          </a:xfrm>
          <a:prstGeom prst="rect">
            <a:avLst/>
          </a:prstGeom>
        </p:spPr>
        <p:txBody>
          <a:bodyPr vert="horz" lIns="91440" tIns="45720" rIns="91440" bIns="45720" rtlCol="0" anchor="ctr"/>
          <a:lstStyle>
            <a:lvl1pPr algn="ctr">
              <a:defRPr sz="11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8234363" y="6354763"/>
            <a:ext cx="582612" cy="274637"/>
          </a:xfrm>
          <a:prstGeom prst="rect">
            <a:avLst/>
          </a:prstGeom>
          <a:ln w="19050">
            <a:noFill/>
          </a:ln>
        </p:spPr>
        <p:txBody>
          <a:bodyPr vert="horz" lIns="91440" tIns="45720" rIns="91440" bIns="45720" rtlCol="0" anchor="ctr"/>
          <a:lstStyle>
            <a:lvl1pPr algn="ctr">
              <a:defRPr sz="1100" smtClean="0">
                <a:solidFill>
                  <a:schemeClr val="tx2"/>
                </a:solidFill>
              </a:defRPr>
            </a:lvl1pPr>
          </a:lstStyle>
          <a:p>
            <a:pPr>
              <a:defRPr/>
            </a:pPr>
            <a:fld id="{CBA36153-83E0-4DF9-806E-A700D63BB6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60" r:id="rId1"/>
    <p:sldLayoutId id="2147484055" r:id="rId2"/>
    <p:sldLayoutId id="2147484061" r:id="rId3"/>
    <p:sldLayoutId id="2147484056" r:id="rId4"/>
    <p:sldLayoutId id="2147484057" r:id="rId5"/>
    <p:sldLayoutId id="2147484058" r:id="rId6"/>
    <p:sldLayoutId id="2147484062" r:id="rId7"/>
    <p:sldLayoutId id="2147484063" r:id="rId8"/>
    <p:sldLayoutId id="2147484064" r:id="rId9"/>
    <p:sldLayoutId id="2147484059" r:id="rId10"/>
    <p:sldLayoutId id="2147484065" r:id="rId11"/>
    <p:sldLayoutId id="2147484066" r:id="rId12"/>
    <p:sldLayoutId id="2147484067" r:id="rId13"/>
    <p:sldLayoutId id="2147484068" r:id="rId14"/>
  </p:sldLayoutIdLst>
  <p:hf hdr="0" ftr="0" dt="0"/>
  <p:txStyles>
    <p:titleStyle>
      <a:lvl1pPr algn="ctr" rtl="0" fontAlgn="base">
        <a:spcBef>
          <a:spcPct val="0"/>
        </a:spcBef>
        <a:spcAft>
          <a:spcPct val="0"/>
        </a:spcAft>
        <a:defRPr sz="3200" kern="1200" cap="all" spc="200">
          <a:solidFill>
            <a:schemeClr val="bg1"/>
          </a:solidFill>
          <a:latin typeface="+mj-lt"/>
          <a:ea typeface="+mj-ea"/>
          <a:cs typeface="+mj-cs"/>
        </a:defRPr>
      </a:lvl1pPr>
      <a:lvl2pPr algn="ctr" rtl="0" fontAlgn="base">
        <a:spcBef>
          <a:spcPct val="0"/>
        </a:spcBef>
        <a:spcAft>
          <a:spcPct val="0"/>
        </a:spcAft>
        <a:defRPr sz="3200">
          <a:solidFill>
            <a:schemeClr val="bg1"/>
          </a:solidFill>
          <a:latin typeface="Franklin Gothic Medium" pitchFamily="34" charset="0"/>
        </a:defRPr>
      </a:lvl2pPr>
      <a:lvl3pPr algn="ctr" rtl="0" fontAlgn="base">
        <a:spcBef>
          <a:spcPct val="0"/>
        </a:spcBef>
        <a:spcAft>
          <a:spcPct val="0"/>
        </a:spcAft>
        <a:defRPr sz="3200">
          <a:solidFill>
            <a:schemeClr val="bg1"/>
          </a:solidFill>
          <a:latin typeface="Franklin Gothic Medium" pitchFamily="34" charset="0"/>
        </a:defRPr>
      </a:lvl3pPr>
      <a:lvl4pPr algn="ctr" rtl="0" fontAlgn="base">
        <a:spcBef>
          <a:spcPct val="0"/>
        </a:spcBef>
        <a:spcAft>
          <a:spcPct val="0"/>
        </a:spcAft>
        <a:defRPr sz="3200">
          <a:solidFill>
            <a:schemeClr val="bg1"/>
          </a:solidFill>
          <a:latin typeface="Franklin Gothic Medium" pitchFamily="34" charset="0"/>
        </a:defRPr>
      </a:lvl4pPr>
      <a:lvl5pPr algn="ctr" rtl="0" fontAlgn="base">
        <a:spcBef>
          <a:spcPct val="0"/>
        </a:spcBef>
        <a:spcAft>
          <a:spcPct val="0"/>
        </a:spcAft>
        <a:defRPr sz="3200">
          <a:solidFill>
            <a:schemeClr val="bg1"/>
          </a:solidFill>
          <a:latin typeface="Franklin Gothic Medium" pitchFamily="34" charset="0"/>
        </a:defRPr>
      </a:lvl5pPr>
      <a:lvl6pPr marL="457200" algn="ctr" rtl="0" fontAlgn="base">
        <a:spcBef>
          <a:spcPct val="0"/>
        </a:spcBef>
        <a:spcAft>
          <a:spcPct val="0"/>
        </a:spcAft>
        <a:defRPr sz="3200">
          <a:solidFill>
            <a:schemeClr val="bg1"/>
          </a:solidFill>
          <a:latin typeface="Franklin Gothic Medium" pitchFamily="34" charset="0"/>
        </a:defRPr>
      </a:lvl6pPr>
      <a:lvl7pPr marL="914400" algn="ctr" rtl="0" fontAlgn="base">
        <a:spcBef>
          <a:spcPct val="0"/>
        </a:spcBef>
        <a:spcAft>
          <a:spcPct val="0"/>
        </a:spcAft>
        <a:defRPr sz="3200">
          <a:solidFill>
            <a:schemeClr val="bg1"/>
          </a:solidFill>
          <a:latin typeface="Franklin Gothic Medium" pitchFamily="34" charset="0"/>
        </a:defRPr>
      </a:lvl7pPr>
      <a:lvl8pPr marL="1371600" algn="ctr" rtl="0" fontAlgn="base">
        <a:spcBef>
          <a:spcPct val="0"/>
        </a:spcBef>
        <a:spcAft>
          <a:spcPct val="0"/>
        </a:spcAft>
        <a:defRPr sz="3200">
          <a:solidFill>
            <a:schemeClr val="bg1"/>
          </a:solidFill>
          <a:latin typeface="Franklin Gothic Medium" pitchFamily="34" charset="0"/>
        </a:defRPr>
      </a:lvl8pPr>
      <a:lvl9pPr marL="1828800" algn="ctr" rtl="0" fontAlgn="base">
        <a:spcBef>
          <a:spcPct val="0"/>
        </a:spcBef>
        <a:spcAft>
          <a:spcPct val="0"/>
        </a:spcAft>
        <a:defRPr sz="3200">
          <a:solidFill>
            <a:schemeClr val="bg1"/>
          </a:solidFill>
          <a:latin typeface="Franklin Gothic Medium" pitchFamily="34" charset="0"/>
        </a:defRPr>
      </a:lvl9pPr>
    </p:titleStyle>
    <p:bodyStyle>
      <a:lvl1pPr marL="273050" indent="-228600" algn="l" rtl="0" fontAlgn="base">
        <a:spcBef>
          <a:spcPct val="20000"/>
        </a:spcBef>
        <a:spcAft>
          <a:spcPct val="0"/>
        </a:spcAft>
        <a:buClr>
          <a:schemeClr val="accent1"/>
        </a:buClr>
        <a:buFont typeface="Wingdings 2" pitchFamily="18" charset="2"/>
        <a:buChar char=""/>
        <a:defRPr sz="2000" kern="1200" spc="150">
          <a:solidFill>
            <a:schemeClr val="tx2"/>
          </a:solidFill>
          <a:latin typeface="+mn-lt"/>
          <a:ea typeface="+mn-ea"/>
          <a:cs typeface="+mn-cs"/>
        </a:defRPr>
      </a:lvl1pPr>
      <a:lvl2pPr marL="547688" indent="-182563" algn="l" rtl="0" fontAlgn="base">
        <a:spcBef>
          <a:spcPct val="20000"/>
        </a:spcBef>
        <a:spcAft>
          <a:spcPct val="0"/>
        </a:spcAft>
        <a:buClr>
          <a:schemeClr val="accent2"/>
        </a:buClr>
        <a:buFont typeface="Wingdings" pitchFamily="2" charset="2"/>
        <a:buChar char="§"/>
        <a:defRPr kern="1200" spc="100">
          <a:solidFill>
            <a:schemeClr val="tx2"/>
          </a:solidFill>
          <a:latin typeface="+mn-lt"/>
          <a:ea typeface="+mn-ea"/>
          <a:cs typeface="+mn-cs"/>
        </a:defRPr>
      </a:lvl2pPr>
      <a:lvl3pPr marL="822325" indent="-182563" algn="l" rtl="0" fontAlgn="base">
        <a:spcBef>
          <a:spcPct val="20000"/>
        </a:spcBef>
        <a:spcAft>
          <a:spcPct val="0"/>
        </a:spcAft>
        <a:buClr>
          <a:srgbClr val="928B70"/>
        </a:buClr>
        <a:buFont typeface="Wingdings" pitchFamily="2" charset="2"/>
        <a:buChar char="§"/>
        <a:defRPr sz="1600" kern="1200" spc="100">
          <a:solidFill>
            <a:schemeClr val="tx2"/>
          </a:solidFill>
          <a:latin typeface="+mn-lt"/>
          <a:ea typeface="+mn-ea"/>
          <a:cs typeface="+mn-cs"/>
        </a:defRPr>
      </a:lvl3pPr>
      <a:lvl4pPr marL="1096963" indent="-182563" algn="l" rtl="0" fontAlgn="base">
        <a:spcBef>
          <a:spcPct val="20000"/>
        </a:spcBef>
        <a:spcAft>
          <a:spcPct val="0"/>
        </a:spcAft>
        <a:buClr>
          <a:srgbClr val="87706B"/>
        </a:buClr>
        <a:buFont typeface="Wingdings" pitchFamily="2" charset="2"/>
        <a:buChar char="§"/>
        <a:defRPr sz="1400" kern="1200">
          <a:solidFill>
            <a:schemeClr val="tx2"/>
          </a:solidFill>
          <a:latin typeface="+mn-lt"/>
          <a:ea typeface="+mn-ea"/>
          <a:cs typeface="+mn-cs"/>
        </a:defRPr>
      </a:lvl4pPr>
      <a:lvl5pPr marL="1279525" indent="-182563" algn="l" rtl="0" fontAlgn="base">
        <a:spcBef>
          <a:spcPct val="20000"/>
        </a:spcBef>
        <a:spcAft>
          <a:spcPct val="0"/>
        </a:spcAft>
        <a:buClr>
          <a:srgbClr val="6F777D"/>
        </a:buClr>
        <a:buFont typeface="Wingdings" pitchFamily="2" charset="2"/>
        <a:buChar char="§"/>
        <a:defRPr sz="1300" kern="1200" spc="10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http://www.sl.universalservice.org/menu.asp"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sl.universalservice.org/menu.asp"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9.emf"/><Relationship Id="rId4" Type="http://schemas.openxmlformats.org/officeDocument/2006/relationships/oleObject" Target="../embeddings/oleObject2.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0.emf"/><Relationship Id="rId4" Type="http://schemas.openxmlformats.org/officeDocument/2006/relationships/oleObject" Target="../embeddings/oleObject3.bin"/></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1.emf"/><Relationship Id="rId4" Type="http://schemas.openxmlformats.org/officeDocument/2006/relationships/oleObject" Target="../embeddings/oleObject4.bin"/></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sl.universalservice.org/menu.asp"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www.sl.universalservice.org/menu.asp"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7010400" y="3865563"/>
            <a:ext cx="1981200" cy="1828800"/>
          </a:xfrm>
        </p:spPr>
        <p:txBody>
          <a:bodyPr>
            <a:noAutofit/>
          </a:bodyPr>
          <a:lstStyle/>
          <a:p>
            <a:pPr algn="r" fontAlgn="auto">
              <a:spcAft>
                <a:spcPts val="0"/>
              </a:spcAft>
              <a:defRPr/>
            </a:pPr>
            <a:r>
              <a:rPr lang="en-US" sz="1600" dirty="0" smtClean="0"/>
              <a:t>Presented by Julie Tritt Schell</a:t>
            </a:r>
          </a:p>
          <a:p>
            <a:pPr algn="r" fontAlgn="auto">
              <a:spcAft>
                <a:spcPts val="0"/>
              </a:spcAft>
              <a:defRPr/>
            </a:pPr>
            <a:r>
              <a:rPr lang="en-US" sz="1600" dirty="0" smtClean="0"/>
              <a:t>PA E-rate Coordinator</a:t>
            </a:r>
          </a:p>
          <a:p>
            <a:pPr algn="r" fontAlgn="auto">
              <a:spcAft>
                <a:spcPts val="0"/>
              </a:spcAft>
              <a:defRPr/>
            </a:pPr>
            <a:r>
              <a:rPr lang="en-US" sz="1600" dirty="0" smtClean="0"/>
              <a:t>Fall 2011</a:t>
            </a:r>
            <a:endParaRPr lang="en-US" sz="1600" dirty="0"/>
          </a:p>
        </p:txBody>
      </p:sp>
      <p:sp>
        <p:nvSpPr>
          <p:cNvPr id="11267"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EBE83D5-4B24-44C4-882C-EA4C87E05CCF}" type="slidenum">
              <a:rPr lang="en-US">
                <a:solidFill>
                  <a:srgbClr val="FFFFFF"/>
                </a:solidFill>
              </a:rPr>
              <a:pPr eaLnBrk="1" hangingPunct="1"/>
              <a:t>1</a:t>
            </a:fld>
            <a:endParaRPr lang="en-US">
              <a:solidFill>
                <a:srgbClr val="FFFFFF"/>
              </a:solidFill>
            </a:endParaRPr>
          </a:p>
        </p:txBody>
      </p:sp>
      <p:sp>
        <p:nvSpPr>
          <p:cNvPr id="5" name="Title 4"/>
          <p:cNvSpPr>
            <a:spLocks noGrp="1"/>
          </p:cNvSpPr>
          <p:nvPr>
            <p:ph type="title"/>
          </p:nvPr>
        </p:nvSpPr>
        <p:spPr>
          <a:xfrm>
            <a:off x="457200" y="990600"/>
            <a:ext cx="6324600" cy="1828800"/>
          </a:xfrm>
        </p:spPr>
        <p:txBody>
          <a:bodyPr/>
          <a:lstStyle/>
          <a:p>
            <a:pPr fontAlgn="auto">
              <a:spcAft>
                <a:spcPts val="0"/>
              </a:spcAft>
              <a:defRPr/>
            </a:pPr>
            <a:r>
              <a:rPr lang="en-US" dirty="0" smtClean="0"/>
              <a:t>E-rate training workshop for beginners </a:t>
            </a:r>
            <a:br>
              <a:rPr lang="en-US" dirty="0" smtClean="0"/>
            </a:br>
            <a:r>
              <a:rPr lang="en-US" dirty="0" smtClean="0"/>
              <a:t>funding year 2012</a:t>
            </a:r>
            <a:endParaRPr lang="en-US" dirty="0"/>
          </a:p>
        </p:txBody>
      </p:sp>
      <p:sp>
        <p:nvSpPr>
          <p:cNvPr id="7" name="TextBox 6"/>
          <p:cNvSpPr txBox="1"/>
          <p:nvPr/>
        </p:nvSpPr>
        <p:spPr>
          <a:xfrm>
            <a:off x="609600" y="3962400"/>
            <a:ext cx="2344738" cy="1938338"/>
          </a:xfrm>
          <a:prstGeom prst="rect">
            <a:avLst/>
          </a:prstGeom>
          <a:noFill/>
        </p:spPr>
        <p:txBody>
          <a:bodyPr>
            <a:spAutoFit/>
          </a:bodyPr>
          <a:lstStyle/>
          <a:p>
            <a:pPr>
              <a:defRPr/>
            </a:pPr>
            <a:r>
              <a:rPr lang="en-US" sz="4000" b="1" dirty="0">
                <a:solidFill>
                  <a:srgbClr val="FF00FF"/>
                </a:solidFill>
                <a:effectLst>
                  <a:outerShdw blurRad="50800" dist="38100" dir="2700000" algn="tl" rotWithShape="0">
                    <a:prstClr val="black">
                      <a:alpha val="40000"/>
                    </a:prstClr>
                  </a:outerShdw>
                </a:effectLst>
                <a:latin typeface="Curlz MT" pitchFamily="82" charset="0"/>
              </a:rPr>
              <a:t>Happy 15</a:t>
            </a:r>
            <a:r>
              <a:rPr lang="en-US" sz="4000" b="1" baseline="30000" dirty="0">
                <a:solidFill>
                  <a:srgbClr val="FF00FF"/>
                </a:solidFill>
                <a:effectLst>
                  <a:outerShdw blurRad="50800" dist="38100" dir="2700000" algn="tl" rotWithShape="0">
                    <a:prstClr val="black">
                      <a:alpha val="40000"/>
                    </a:prstClr>
                  </a:outerShdw>
                </a:effectLst>
                <a:latin typeface="Curlz MT" pitchFamily="82" charset="0"/>
              </a:rPr>
              <a:t>th</a:t>
            </a:r>
            <a:r>
              <a:rPr lang="en-US" sz="4000" b="1" dirty="0">
                <a:solidFill>
                  <a:srgbClr val="FF00FF"/>
                </a:solidFill>
                <a:effectLst>
                  <a:outerShdw blurRad="50800" dist="38100" dir="2700000" algn="tl" rotWithShape="0">
                    <a:prstClr val="black">
                      <a:alpha val="40000"/>
                    </a:prstClr>
                  </a:outerShdw>
                </a:effectLst>
                <a:latin typeface="Curlz MT" pitchFamily="82" charset="0"/>
              </a:rPr>
              <a:t> Birthday,</a:t>
            </a:r>
            <a:endParaRPr lang="en-US" sz="4000" dirty="0">
              <a:solidFill>
                <a:srgbClr val="FF00FF"/>
              </a:solidFill>
              <a:effectLst>
                <a:outerShdw blurRad="50800" dist="38100" dir="2700000" algn="tl" rotWithShape="0">
                  <a:prstClr val="black">
                    <a:alpha val="40000"/>
                  </a:prstClr>
                </a:outerShdw>
              </a:effectLst>
              <a:latin typeface="Curlz MT" pitchFamily="82" charset="0"/>
            </a:endParaRPr>
          </a:p>
          <a:p>
            <a:pPr>
              <a:defRPr/>
            </a:pPr>
            <a:r>
              <a:rPr lang="en-US" sz="4000" dirty="0">
                <a:solidFill>
                  <a:srgbClr val="FF00FF"/>
                </a:solidFill>
                <a:effectLst>
                  <a:outerShdw blurRad="50800" dist="38100" dir="2700000" algn="tl" rotWithShape="0">
                    <a:prstClr val="black">
                      <a:alpha val="40000"/>
                    </a:prstClr>
                  </a:outerShdw>
                </a:effectLst>
                <a:latin typeface="Curlz MT" pitchFamily="82" charset="0"/>
              </a:rPr>
              <a:t>E-rate!</a:t>
            </a:r>
          </a:p>
        </p:txBody>
      </p:sp>
      <p:pic>
        <p:nvPicPr>
          <p:cNvPr id="11270" name="Picture 9" descr="C:\Users\Julie\AppData\Local\Microsoft\Windows\Temporary Internet Files\Content.IE5\X5TBS0QT\MC90044041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0" y="4191000"/>
            <a:ext cx="1262063" cy="182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457200" y="1828800"/>
            <a:ext cx="8686800" cy="4530725"/>
          </a:xfrm>
        </p:spPr>
        <p:txBody>
          <a:bodyPr/>
          <a:lstStyle/>
          <a:p>
            <a:pPr marL="274320" indent="-274320" fontAlgn="auto">
              <a:spcAft>
                <a:spcPts val="0"/>
              </a:spcAft>
              <a:buClr>
                <a:schemeClr val="accent3"/>
              </a:buClr>
              <a:buFont typeface="Wingdings 2"/>
              <a:buChar char=""/>
              <a:defRPr/>
            </a:pPr>
            <a:r>
              <a:rPr lang="en-US" sz="2400" dirty="0" smtClean="0"/>
              <a:t>E-rate is not a short, easy process</a:t>
            </a:r>
          </a:p>
          <a:p>
            <a:pPr marL="274320" indent="-274320" fontAlgn="auto">
              <a:spcAft>
                <a:spcPts val="0"/>
              </a:spcAft>
              <a:buClr>
                <a:schemeClr val="accent3"/>
              </a:buClr>
              <a:buFont typeface="Wingdings 2"/>
              <a:buChar char=""/>
              <a:defRPr/>
            </a:pPr>
            <a:r>
              <a:rPr lang="en-US" sz="2400" dirty="0" smtClean="0"/>
              <a:t>Read listserve messages </a:t>
            </a:r>
          </a:p>
          <a:p>
            <a:pPr marL="274320" indent="-274320" fontAlgn="auto">
              <a:spcAft>
                <a:spcPts val="0"/>
              </a:spcAft>
              <a:buClr>
                <a:schemeClr val="accent3"/>
              </a:buClr>
              <a:buFont typeface="Wingdings 2"/>
              <a:buChar char=""/>
              <a:defRPr/>
            </a:pPr>
            <a:r>
              <a:rPr lang="en-US" sz="2400" dirty="0" smtClean="0"/>
              <a:t>Read form certifications</a:t>
            </a:r>
          </a:p>
          <a:p>
            <a:pPr marL="274320" indent="-274320" fontAlgn="auto">
              <a:spcAft>
                <a:spcPts val="0"/>
              </a:spcAft>
              <a:buClr>
                <a:schemeClr val="accent3"/>
              </a:buClr>
              <a:buFont typeface="Wingdings 2"/>
              <a:buChar char=""/>
              <a:defRPr/>
            </a:pPr>
            <a:r>
              <a:rPr lang="en-US" sz="2400" dirty="0" smtClean="0"/>
              <a:t>Be prepared for an audit</a:t>
            </a:r>
          </a:p>
          <a:p>
            <a:pPr marL="274320" indent="-274320" fontAlgn="auto">
              <a:spcAft>
                <a:spcPts val="0"/>
              </a:spcAft>
              <a:buClr>
                <a:schemeClr val="accent3"/>
              </a:buClr>
              <a:buFont typeface="Wingdings 2"/>
              <a:buChar char=""/>
              <a:defRPr/>
            </a:pPr>
            <a:r>
              <a:rPr lang="en-US" sz="2400" dirty="0" smtClean="0"/>
              <a:t>Stay organized! – </a:t>
            </a:r>
          </a:p>
          <a:p>
            <a:pPr marL="274320" indent="-274320" fontAlgn="auto">
              <a:spcAft>
                <a:spcPts val="0"/>
              </a:spcAft>
              <a:buClr>
                <a:schemeClr val="accent3"/>
              </a:buClr>
              <a:buFont typeface="Wingdings" pitchFamily="2" charset="2"/>
              <a:buNone/>
              <a:defRPr/>
            </a:pPr>
            <a:r>
              <a:rPr lang="en-US" sz="2400" dirty="0" smtClean="0"/>
              <a:t>	    USE THE BOX or BINDER!</a:t>
            </a:r>
          </a:p>
          <a:p>
            <a:pPr marL="274320" indent="-274320" fontAlgn="auto">
              <a:spcAft>
                <a:spcPts val="0"/>
              </a:spcAft>
              <a:buClr>
                <a:schemeClr val="accent3"/>
              </a:buClr>
              <a:buFont typeface="Wingdings 2"/>
              <a:buChar char=""/>
              <a:defRPr/>
            </a:pPr>
            <a:endParaRPr lang="en-US" sz="4400" dirty="0" smtClean="0"/>
          </a:p>
        </p:txBody>
      </p:sp>
      <p:sp>
        <p:nvSpPr>
          <p:cNvPr id="2048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8986F56-88D7-49D5-B169-8A80E1AB2920}" type="slidenum">
              <a:rPr lang="en-US">
                <a:solidFill>
                  <a:schemeClr val="tx2"/>
                </a:solidFill>
              </a:rPr>
              <a:pPr eaLnBrk="1" hangingPunct="1"/>
              <a:t>10</a:t>
            </a:fld>
            <a:endParaRPr lang="en-US">
              <a:solidFill>
                <a:schemeClr val="tx2"/>
              </a:solidFill>
            </a:endParaRPr>
          </a:p>
        </p:txBody>
      </p:sp>
      <p:sp>
        <p:nvSpPr>
          <p:cNvPr id="192514" name="Rectangle 2"/>
          <p:cNvSpPr>
            <a:spLocks noGrp="1" noChangeArrowheads="1"/>
          </p:cNvSpPr>
          <p:nvPr>
            <p:ph type="title"/>
          </p:nvPr>
        </p:nvSpPr>
        <p:spPr>
          <a:xfrm>
            <a:off x="381000" y="533400"/>
            <a:ext cx="8229600" cy="604838"/>
          </a:xfrm>
        </p:spPr>
        <p:txBody>
          <a:bodyPr>
            <a:normAutofit fontScale="90000"/>
          </a:bodyPr>
          <a:lstStyle/>
          <a:p>
            <a:pPr fontAlgn="auto">
              <a:spcAft>
                <a:spcPts val="0"/>
              </a:spcAft>
              <a:defRPr/>
            </a:pPr>
            <a:r>
              <a:rPr lang="en-US" dirty="0"/>
              <a:t>Fair Warning!</a:t>
            </a:r>
          </a:p>
        </p:txBody>
      </p:sp>
      <p:sp>
        <p:nvSpPr>
          <p:cNvPr id="20485" name="Text Box 4"/>
          <p:cNvSpPr txBox="1">
            <a:spLocks noChangeArrowheads="1"/>
          </p:cNvSpPr>
          <p:nvPr/>
        </p:nvSpPr>
        <p:spPr bwMode="auto">
          <a:xfrm>
            <a:off x="1143000" y="3429000"/>
            <a:ext cx="6705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endParaRPr lang="en-US"/>
          </a:p>
        </p:txBody>
      </p:sp>
      <p:pic>
        <p:nvPicPr>
          <p:cNvPr id="20486" name="Picture 9" descr="MCj023210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2514600"/>
            <a:ext cx="2347913"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91AA49A-3076-4E26-8590-633BE9BE17DD}" type="slidenum">
              <a:rPr lang="en-US">
                <a:solidFill>
                  <a:schemeClr val="tx2"/>
                </a:solidFill>
              </a:rPr>
              <a:pPr eaLnBrk="1" hangingPunct="1"/>
              <a:t>100</a:t>
            </a:fld>
            <a:endParaRPr lang="en-US">
              <a:solidFill>
                <a:schemeClr val="tx2"/>
              </a:solidFill>
            </a:endParaRPr>
          </a:p>
        </p:txBody>
      </p:sp>
      <p:sp>
        <p:nvSpPr>
          <p:cNvPr id="5" name="Title 4"/>
          <p:cNvSpPr>
            <a:spLocks noGrp="1"/>
          </p:cNvSpPr>
          <p:nvPr>
            <p:ph type="title"/>
          </p:nvPr>
        </p:nvSpPr>
        <p:spPr/>
        <p:txBody>
          <a:bodyPr/>
          <a:lstStyle/>
          <a:p>
            <a:pPr fontAlgn="auto">
              <a:spcAft>
                <a:spcPts val="0"/>
              </a:spcAft>
              <a:defRPr/>
            </a:pPr>
            <a:r>
              <a:rPr lang="en-US" sz="3200" dirty="0" smtClean="0"/>
              <a:t>Let’s look at the form 472 BEAR</a:t>
            </a:r>
            <a:endParaRPr lang="en-US" sz="3200" dirty="0"/>
          </a:p>
        </p:txBody>
      </p:sp>
      <p:pic>
        <p:nvPicPr>
          <p:cNvPr id="112644" name="Picture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2193925"/>
            <a:ext cx="7696200" cy="3384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45" name="Oval 7"/>
          <p:cNvSpPr>
            <a:spLocks noChangeArrowheads="1"/>
          </p:cNvSpPr>
          <p:nvPr/>
        </p:nvSpPr>
        <p:spPr bwMode="auto">
          <a:xfrm>
            <a:off x="6019800" y="3405188"/>
            <a:ext cx="2320925"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2646" name="Line 8"/>
          <p:cNvSpPr>
            <a:spLocks noChangeShapeType="1"/>
          </p:cNvSpPr>
          <p:nvPr/>
        </p:nvSpPr>
        <p:spPr bwMode="auto">
          <a:xfrm>
            <a:off x="747713" y="2193925"/>
            <a:ext cx="5272087" cy="1311275"/>
          </a:xfrm>
          <a:prstGeom prst="line">
            <a:avLst/>
          </a:prstGeom>
          <a:noFill/>
          <a:ln w="57150">
            <a:solidFill>
              <a:srgbClr val="F41837"/>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647" name="TextBox 10"/>
          <p:cNvSpPr txBox="1">
            <a:spLocks noChangeArrowheads="1"/>
          </p:cNvSpPr>
          <p:nvPr/>
        </p:nvSpPr>
        <p:spPr bwMode="auto">
          <a:xfrm>
            <a:off x="1219200" y="5865813"/>
            <a:ext cx="678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a:solidFill>
                  <a:srgbClr val="FF0000"/>
                </a:solidFill>
                <a:hlinkClick r:id="rId3"/>
              </a:rPr>
              <a:t>http://www.sl.universalservice.org/menu.asp</a:t>
            </a:r>
            <a:endParaRPr lang="en-US" sz="2400">
              <a:solidFill>
                <a:srgbClr val="FF0000"/>
              </a:solidFill>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idx="1"/>
          </p:nvPr>
        </p:nvSpPr>
        <p:spPr>
          <a:xfrm>
            <a:off x="381000" y="1828800"/>
            <a:ext cx="8077200" cy="4495800"/>
          </a:xfrm>
        </p:spPr>
        <p:txBody>
          <a:bodyPr/>
          <a:lstStyle/>
          <a:p>
            <a:pPr marL="338138" indent="-338138" fontAlgn="auto">
              <a:spcAft>
                <a:spcPts val="0"/>
              </a:spcAft>
              <a:buClr>
                <a:schemeClr val="accent3"/>
              </a:buClr>
              <a:buFont typeface="Wingdings 2"/>
              <a:buChar char=""/>
              <a:defRPr/>
            </a:pPr>
            <a:r>
              <a:rPr lang="en-US" sz="2400" dirty="0" smtClean="0"/>
              <a:t>Sent only to applicants</a:t>
            </a:r>
          </a:p>
          <a:p>
            <a:pPr marL="1208088" lvl="2" indent="-246888" fontAlgn="auto">
              <a:spcAft>
                <a:spcPts val="0"/>
              </a:spcAft>
              <a:buClr>
                <a:schemeClr val="accent3"/>
              </a:buClr>
              <a:buFont typeface="Wingdings 2"/>
              <a:buChar char=""/>
              <a:defRPr/>
            </a:pPr>
            <a:r>
              <a:rPr lang="en-US" sz="2400" dirty="0" smtClean="0"/>
              <a:t>Authorized person</a:t>
            </a:r>
          </a:p>
          <a:p>
            <a:pPr marL="1208088" lvl="2" indent="-246888" fontAlgn="auto">
              <a:spcAft>
                <a:spcPts val="0"/>
              </a:spcAft>
              <a:buClr>
                <a:schemeClr val="accent3"/>
              </a:buClr>
              <a:buFont typeface="Wingdings 2"/>
              <a:buChar char=""/>
              <a:defRPr/>
            </a:pPr>
            <a:r>
              <a:rPr lang="en-US" sz="2400" dirty="0" smtClean="0"/>
              <a:t>Billed Entity (BEN) address</a:t>
            </a:r>
          </a:p>
          <a:p>
            <a:pPr marL="338138" indent="-338138" fontAlgn="auto">
              <a:spcAft>
                <a:spcPts val="0"/>
              </a:spcAft>
              <a:buClr>
                <a:schemeClr val="accent3"/>
              </a:buClr>
              <a:buFont typeface="Wingdings 2"/>
              <a:buChar char=""/>
              <a:defRPr/>
            </a:pPr>
            <a:r>
              <a:rPr lang="en-US" sz="2400" dirty="0" smtClean="0"/>
              <a:t>Contains all invoice (Form 472 and Form 474) payment authorization amounts for the Billed Entity approved during that quarter for all funding years </a:t>
            </a:r>
          </a:p>
          <a:p>
            <a:pPr marL="338138" indent="-338138" fontAlgn="auto">
              <a:spcAft>
                <a:spcPts val="0"/>
              </a:spcAft>
              <a:buClr>
                <a:schemeClr val="accent3"/>
              </a:buClr>
              <a:buFont typeface="Wingdings 2"/>
              <a:buChar char=""/>
              <a:defRPr/>
            </a:pPr>
            <a:r>
              <a:rPr lang="en-US" sz="2400" dirty="0" smtClean="0"/>
              <a:t>Review to ensure you agree with disbursements</a:t>
            </a:r>
          </a:p>
        </p:txBody>
      </p:sp>
      <p:sp>
        <p:nvSpPr>
          <p:cNvPr id="11366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45A6C87-0C17-46DD-9D83-E69CA780212A}" type="slidenum">
              <a:rPr lang="en-US">
                <a:solidFill>
                  <a:schemeClr val="tx2"/>
                </a:solidFill>
              </a:rPr>
              <a:pPr eaLnBrk="1" hangingPunct="1"/>
              <a:t>101</a:t>
            </a:fld>
            <a:endParaRPr lang="en-US">
              <a:solidFill>
                <a:schemeClr val="tx2"/>
              </a:solidFill>
            </a:endParaRPr>
          </a:p>
        </p:txBody>
      </p:sp>
      <p:sp>
        <p:nvSpPr>
          <p:cNvPr id="94210" name="Rectangle 2"/>
          <p:cNvSpPr>
            <a:spLocks noGrp="1" noChangeArrowheads="1"/>
          </p:cNvSpPr>
          <p:nvPr>
            <p:ph type="title"/>
          </p:nvPr>
        </p:nvSpPr>
        <p:spPr>
          <a:xfrm>
            <a:off x="457200" y="381000"/>
            <a:ext cx="7961313" cy="912813"/>
          </a:xfrm>
        </p:spPr>
        <p:txBody>
          <a:bodyPr>
            <a:normAutofit/>
          </a:bodyPr>
          <a:lstStyle/>
          <a:p>
            <a:pPr fontAlgn="auto">
              <a:spcAft>
                <a:spcPts val="0"/>
              </a:spcAft>
              <a:defRPr/>
            </a:pPr>
            <a:r>
              <a:rPr lang="en-US" sz="3200" dirty="0" smtClean="0"/>
              <a:t>Quarterly Disbursement Reports</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Grp="1" noChangeArrowheads="1"/>
          </p:cNvSpPr>
          <p:nvPr>
            <p:ph idx="1"/>
          </p:nvPr>
        </p:nvSpPr>
        <p:spPr>
          <a:xfrm>
            <a:off x="304800" y="1828800"/>
            <a:ext cx="8382000" cy="4008438"/>
          </a:xfrm>
        </p:spPr>
        <p:txBody>
          <a:bodyPr/>
          <a:lstStyle/>
          <a:p>
            <a:pPr marL="274320" indent="-274320" fontAlgn="auto">
              <a:spcAft>
                <a:spcPts val="0"/>
              </a:spcAft>
              <a:buClr>
                <a:schemeClr val="accent3"/>
              </a:buClr>
              <a:buFont typeface="Wingdings 2"/>
              <a:buChar char=""/>
              <a:defRPr/>
            </a:pPr>
            <a:r>
              <a:rPr lang="en-US" sz="2400" dirty="0" smtClean="0"/>
              <a:t>File Form 500 to either:</a:t>
            </a:r>
          </a:p>
          <a:p>
            <a:pPr marL="640080" lvl="1" indent="-246888" fontAlgn="auto">
              <a:spcAft>
                <a:spcPts val="0"/>
              </a:spcAft>
              <a:buFont typeface="Wingdings 2"/>
              <a:buChar char=""/>
              <a:defRPr/>
            </a:pPr>
            <a:r>
              <a:rPr lang="en-US" dirty="0" smtClean="0"/>
              <a:t>Change a service start date or a contract expiration date</a:t>
            </a:r>
          </a:p>
          <a:p>
            <a:pPr marL="640080" lvl="1" indent="-246888" fontAlgn="auto">
              <a:spcAft>
                <a:spcPts val="0"/>
              </a:spcAft>
              <a:buFont typeface="Wingdings 2"/>
              <a:buChar char=""/>
              <a:defRPr/>
            </a:pPr>
            <a:r>
              <a:rPr lang="en-US" dirty="0" smtClean="0"/>
              <a:t>Cancel or reduce a funding commitment</a:t>
            </a:r>
          </a:p>
          <a:p>
            <a:pPr marL="274320" indent="-274320" fontAlgn="auto">
              <a:spcAft>
                <a:spcPts val="0"/>
              </a:spcAft>
              <a:buClr>
                <a:schemeClr val="accent3"/>
              </a:buClr>
              <a:buFont typeface="Wingdings 2"/>
              <a:buChar char=""/>
              <a:defRPr/>
            </a:pPr>
            <a:r>
              <a:rPr lang="en-US" sz="2400" dirty="0" smtClean="0"/>
              <a:t>Warning: reductions or cancellations of funding commitments are irreversible</a:t>
            </a:r>
          </a:p>
          <a:p>
            <a:pPr marL="274320" indent="-274320" fontAlgn="auto">
              <a:spcAft>
                <a:spcPts val="0"/>
              </a:spcAft>
              <a:buClr>
                <a:schemeClr val="accent3"/>
              </a:buClr>
              <a:buFont typeface="Wingdings 2"/>
              <a:buChar char=""/>
              <a:defRPr/>
            </a:pPr>
            <a:r>
              <a:rPr lang="en-US" sz="2400" dirty="0" smtClean="0"/>
              <a:t>Not required, but strongly suggested to file Form 500 if FRN not needed, or large amount of commitment is not used</a:t>
            </a:r>
          </a:p>
        </p:txBody>
      </p:sp>
      <p:sp>
        <p:nvSpPr>
          <p:cNvPr id="11469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5AE3E0E-C822-4665-B63B-2F47D422D235}" type="slidenum">
              <a:rPr lang="en-US">
                <a:solidFill>
                  <a:schemeClr val="tx2"/>
                </a:solidFill>
              </a:rPr>
              <a:pPr eaLnBrk="1" hangingPunct="1"/>
              <a:t>102</a:t>
            </a:fld>
            <a:endParaRPr lang="en-US">
              <a:solidFill>
                <a:schemeClr val="tx2"/>
              </a:solidFill>
            </a:endParaRPr>
          </a:p>
        </p:txBody>
      </p:sp>
      <p:sp>
        <p:nvSpPr>
          <p:cNvPr id="95234" name="Rectangle 2"/>
          <p:cNvSpPr>
            <a:spLocks noGrp="1" noChangeArrowheads="1"/>
          </p:cNvSpPr>
          <p:nvPr>
            <p:ph type="title"/>
          </p:nvPr>
        </p:nvSpPr>
        <p:spPr>
          <a:xfrm>
            <a:off x="457200" y="457200"/>
            <a:ext cx="8229600" cy="604838"/>
          </a:xfrm>
        </p:spPr>
        <p:txBody>
          <a:bodyPr>
            <a:normAutofit/>
          </a:bodyPr>
          <a:lstStyle/>
          <a:p>
            <a:pPr fontAlgn="auto">
              <a:spcAft>
                <a:spcPts val="0"/>
              </a:spcAft>
              <a:defRPr/>
            </a:pPr>
            <a:r>
              <a:rPr lang="en-US" sz="3200" dirty="0" smtClean="0"/>
              <a:t>Optional Form 500*</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800" y="2892425"/>
            <a:ext cx="1600200" cy="1646238"/>
          </a:xfrm>
        </p:spPr>
        <p:txBody>
          <a:bodyPr/>
          <a:lstStyle/>
          <a:p>
            <a:pPr fontAlgn="auto">
              <a:spcAft>
                <a:spcPts val="0"/>
              </a:spcAft>
              <a:defRPr/>
            </a:pPr>
            <a:endParaRPr lang="en-US" dirty="0"/>
          </a:p>
        </p:txBody>
      </p:sp>
      <p:sp>
        <p:nvSpPr>
          <p:cNvPr id="115715"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2D4C9A0-7DD4-487C-BCA7-E1BDAAC906C9}" type="slidenum">
              <a:rPr lang="en-US">
                <a:solidFill>
                  <a:schemeClr val="bg2"/>
                </a:solidFill>
              </a:rPr>
              <a:pPr eaLnBrk="1" hangingPunct="1"/>
              <a:t>103</a:t>
            </a:fld>
            <a:endParaRPr lang="en-US">
              <a:solidFill>
                <a:schemeClr val="bg2"/>
              </a:solidFill>
            </a:endParaRPr>
          </a:p>
        </p:txBody>
      </p:sp>
      <p:sp>
        <p:nvSpPr>
          <p:cNvPr id="5" name="Title 4"/>
          <p:cNvSpPr>
            <a:spLocks noGrp="1"/>
          </p:cNvSpPr>
          <p:nvPr>
            <p:ph type="title"/>
          </p:nvPr>
        </p:nvSpPr>
        <p:spPr>
          <a:xfrm>
            <a:off x="381000" y="2892425"/>
            <a:ext cx="6324600" cy="1646238"/>
          </a:xfrm>
        </p:spPr>
        <p:txBody>
          <a:bodyPr/>
          <a:lstStyle/>
          <a:p>
            <a:pPr fontAlgn="auto">
              <a:spcAft>
                <a:spcPts val="0"/>
              </a:spcAft>
              <a:defRPr/>
            </a:pPr>
            <a:r>
              <a:rPr lang="en-US" dirty="0" smtClean="0"/>
              <a:t>Questions on form 472 reimbursements, discounted billing, form 500?</a:t>
            </a:r>
            <a:endParaRPr lang="en-US" dirty="0"/>
          </a:p>
        </p:txBody>
      </p:sp>
      <p:pic>
        <p:nvPicPr>
          <p:cNvPr id="115717" name="Picture 4"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990600"/>
            <a:ext cx="1195388"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idx="1"/>
          </p:nvPr>
        </p:nvSpPr>
        <p:spPr>
          <a:xfrm>
            <a:off x="381000" y="1828800"/>
            <a:ext cx="8229600" cy="4389438"/>
          </a:xfrm>
        </p:spPr>
        <p:txBody>
          <a:bodyPr/>
          <a:lstStyle/>
          <a:p>
            <a:pPr marL="274320" indent="-274320" fontAlgn="auto">
              <a:spcAft>
                <a:spcPts val="0"/>
              </a:spcAft>
              <a:buClr>
                <a:schemeClr val="accent3"/>
              </a:buClr>
              <a:buFont typeface="Wingdings 2"/>
              <a:buChar char=""/>
              <a:defRPr/>
            </a:pPr>
            <a:r>
              <a:rPr lang="en-US" sz="2400" dirty="0" smtClean="0"/>
              <a:t>FY 2012 is YELLOW!</a:t>
            </a:r>
          </a:p>
          <a:p>
            <a:pPr marL="274320" indent="-274320" fontAlgn="auto">
              <a:spcAft>
                <a:spcPts val="0"/>
              </a:spcAft>
              <a:buClr>
                <a:schemeClr val="accent3"/>
              </a:buClr>
              <a:buFont typeface="Wingdings 2"/>
              <a:buChar char=""/>
              <a:defRPr/>
            </a:pPr>
            <a:r>
              <a:rPr lang="en-US" sz="2400" dirty="0" smtClean="0"/>
              <a:t>For services rendered 7/1/2012 - 6/30/2013</a:t>
            </a:r>
          </a:p>
          <a:p>
            <a:pPr marL="274320" indent="-274320" fontAlgn="auto">
              <a:spcAft>
                <a:spcPts val="0"/>
              </a:spcAft>
              <a:buClr>
                <a:schemeClr val="accent3"/>
              </a:buClr>
              <a:buFont typeface="Wingdings 2"/>
              <a:buChar char=""/>
              <a:defRPr/>
            </a:pPr>
            <a:r>
              <a:rPr lang="en-US" sz="2400" dirty="0" smtClean="0"/>
              <a:t>471 application window slated to open early January 2012</a:t>
            </a:r>
          </a:p>
          <a:p>
            <a:pPr marL="274320" indent="-274320" fontAlgn="auto">
              <a:spcAft>
                <a:spcPts val="0"/>
              </a:spcAft>
              <a:buClr>
                <a:schemeClr val="accent3"/>
              </a:buClr>
              <a:buFont typeface="Wingdings 2"/>
              <a:buChar char=""/>
              <a:defRPr/>
            </a:pPr>
            <a:r>
              <a:rPr lang="en-US" sz="2400" dirty="0" smtClean="0"/>
              <a:t>Window is expected to close mid March 2012</a:t>
            </a:r>
          </a:p>
          <a:p>
            <a:pPr marL="274320" indent="-274320" fontAlgn="auto">
              <a:spcAft>
                <a:spcPts val="0"/>
              </a:spcAft>
              <a:buClr>
                <a:schemeClr val="accent3"/>
              </a:buClr>
              <a:buFont typeface="Wingdings 2"/>
              <a:buChar char=""/>
              <a:defRPr/>
            </a:pPr>
            <a:r>
              <a:rPr lang="en-US" sz="2400" u="sng" dirty="0" smtClean="0"/>
              <a:t>Form 470’s being accepted now!</a:t>
            </a:r>
          </a:p>
          <a:p>
            <a:pPr marL="274320" indent="-274320" fontAlgn="auto">
              <a:spcAft>
                <a:spcPts val="0"/>
              </a:spcAft>
              <a:buClr>
                <a:schemeClr val="accent3"/>
              </a:buClr>
              <a:buFont typeface="Wingdings 2"/>
              <a:buChar char=""/>
              <a:defRPr/>
            </a:pPr>
            <a:endParaRPr lang="en-US" u="sng" dirty="0" smtClean="0"/>
          </a:p>
        </p:txBody>
      </p:sp>
      <p:sp>
        <p:nvSpPr>
          <p:cNvPr id="11673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23656BE-EBDF-461B-ACAF-8DF61F13C6E7}" type="slidenum">
              <a:rPr lang="en-US">
                <a:solidFill>
                  <a:schemeClr val="tx2"/>
                </a:solidFill>
              </a:rPr>
              <a:pPr eaLnBrk="1" hangingPunct="1"/>
              <a:t>104</a:t>
            </a:fld>
            <a:endParaRPr lang="en-US">
              <a:solidFill>
                <a:schemeClr val="tx2"/>
              </a:solidFill>
            </a:endParaRPr>
          </a:p>
        </p:txBody>
      </p:sp>
      <p:sp>
        <p:nvSpPr>
          <p:cNvPr id="97282" name="Rectangle 2"/>
          <p:cNvSpPr>
            <a:spLocks noGrp="1" noChangeArrowheads="1"/>
          </p:cNvSpPr>
          <p:nvPr>
            <p:ph type="title"/>
          </p:nvPr>
        </p:nvSpPr>
        <p:spPr/>
        <p:txBody>
          <a:bodyPr>
            <a:normAutofit/>
          </a:bodyPr>
          <a:lstStyle/>
          <a:p>
            <a:pPr fontAlgn="auto">
              <a:spcAft>
                <a:spcPts val="0"/>
              </a:spcAft>
              <a:defRPr/>
            </a:pPr>
            <a:r>
              <a:rPr lang="en-US" sz="3200" dirty="0" smtClean="0"/>
              <a:t>FY 2012 (Year 15) Coming Soon!</a:t>
            </a:r>
          </a:p>
        </p:txBody>
      </p:sp>
      <p:sp>
        <p:nvSpPr>
          <p:cNvPr id="5" name="TextBox 4"/>
          <p:cNvSpPr txBox="1"/>
          <p:nvPr/>
        </p:nvSpPr>
        <p:spPr>
          <a:xfrm>
            <a:off x="6400800" y="4418013"/>
            <a:ext cx="2438400" cy="1755775"/>
          </a:xfrm>
          <a:prstGeom prst="rect">
            <a:avLst/>
          </a:prstGeom>
          <a:noFill/>
        </p:spPr>
        <p:txBody>
          <a:bodyPr>
            <a:spAutoFit/>
          </a:bodyPr>
          <a:lstStyle/>
          <a:p>
            <a:pPr>
              <a:defRPr/>
            </a:pPr>
            <a:r>
              <a:rPr lang="en-US" sz="3600" b="1" dirty="0">
                <a:solidFill>
                  <a:srgbClr val="FF00FF"/>
                </a:solidFill>
                <a:effectLst>
                  <a:outerShdw blurRad="50800" dist="38100" dir="2700000" algn="tl" rotWithShape="0">
                    <a:prstClr val="black">
                      <a:alpha val="40000"/>
                    </a:prstClr>
                  </a:outerShdw>
                </a:effectLst>
                <a:latin typeface="Curlz MT" pitchFamily="82" charset="0"/>
              </a:rPr>
              <a:t>Happy 15</a:t>
            </a:r>
            <a:r>
              <a:rPr lang="en-US" sz="3600" b="1" baseline="30000" dirty="0">
                <a:solidFill>
                  <a:srgbClr val="FF00FF"/>
                </a:solidFill>
                <a:effectLst>
                  <a:outerShdw blurRad="50800" dist="38100" dir="2700000" algn="tl" rotWithShape="0">
                    <a:prstClr val="black">
                      <a:alpha val="40000"/>
                    </a:prstClr>
                  </a:outerShdw>
                </a:effectLst>
                <a:latin typeface="Curlz MT" pitchFamily="82" charset="0"/>
              </a:rPr>
              <a:t>th</a:t>
            </a:r>
            <a:r>
              <a:rPr lang="en-US" sz="3600" b="1" dirty="0">
                <a:solidFill>
                  <a:srgbClr val="FF00FF"/>
                </a:solidFill>
                <a:effectLst>
                  <a:outerShdw blurRad="50800" dist="38100" dir="2700000" algn="tl" rotWithShape="0">
                    <a:prstClr val="black">
                      <a:alpha val="40000"/>
                    </a:prstClr>
                  </a:outerShdw>
                </a:effectLst>
                <a:latin typeface="Curlz MT" pitchFamily="82" charset="0"/>
              </a:rPr>
              <a:t> Birthday,</a:t>
            </a:r>
            <a:endParaRPr lang="en-US" sz="3600" dirty="0">
              <a:solidFill>
                <a:srgbClr val="FF00FF"/>
              </a:solidFill>
              <a:effectLst>
                <a:outerShdw blurRad="50800" dist="38100" dir="2700000" algn="tl" rotWithShape="0">
                  <a:prstClr val="black">
                    <a:alpha val="40000"/>
                  </a:prstClr>
                </a:outerShdw>
              </a:effectLst>
              <a:latin typeface="Curlz MT" pitchFamily="82" charset="0"/>
            </a:endParaRPr>
          </a:p>
          <a:p>
            <a:pPr>
              <a:defRPr/>
            </a:pPr>
            <a:r>
              <a:rPr lang="en-US" sz="3600" dirty="0">
                <a:solidFill>
                  <a:srgbClr val="FF00FF"/>
                </a:solidFill>
                <a:effectLst>
                  <a:outerShdw blurRad="50800" dist="38100" dir="2700000" algn="tl" rotWithShape="0">
                    <a:prstClr val="black">
                      <a:alpha val="40000"/>
                    </a:prstClr>
                  </a:outerShdw>
                </a:effectLst>
                <a:latin typeface="Curlz MT" pitchFamily="82" charset="0"/>
              </a:rPr>
              <a:t>E-rate!</a:t>
            </a:r>
          </a:p>
        </p:txBody>
      </p:sp>
      <p:pic>
        <p:nvPicPr>
          <p:cNvPr id="116742" name="Picture 9" descr="C:\Users\Julie\AppData\Local\Microsoft\Windows\Temporary Internet Files\Content.IE5\X5TBS0QT\MC90044041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8738" y="4418013"/>
            <a:ext cx="1262062"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idx="1"/>
          </p:nvPr>
        </p:nvSpPr>
        <p:spPr/>
        <p:txBody>
          <a:bodyPr/>
          <a:lstStyle/>
          <a:p>
            <a:pPr marL="274320" indent="-274320" fontAlgn="auto">
              <a:lnSpc>
                <a:spcPct val="90000"/>
              </a:lnSpc>
              <a:spcAft>
                <a:spcPts val="0"/>
              </a:spcAft>
              <a:buClr>
                <a:schemeClr val="accent3"/>
              </a:buClr>
              <a:buFont typeface="Wingdings 2"/>
              <a:buChar char=""/>
              <a:defRPr/>
            </a:pPr>
            <a:r>
              <a:rPr lang="en-US" sz="2400" dirty="0" smtClean="0"/>
              <a:t>For services rendered 7/1/2011 - 6/30/2012</a:t>
            </a:r>
          </a:p>
          <a:p>
            <a:pPr marL="641033" lvl="1" indent="-274320" fontAlgn="auto">
              <a:lnSpc>
                <a:spcPct val="90000"/>
              </a:lnSpc>
              <a:spcAft>
                <a:spcPts val="0"/>
              </a:spcAft>
              <a:buClr>
                <a:schemeClr val="accent3"/>
              </a:buClr>
              <a:buFont typeface="Wingdings 2"/>
              <a:buChar char=""/>
              <a:defRPr/>
            </a:pPr>
            <a:r>
              <a:rPr lang="en-US" dirty="0" smtClean="0"/>
              <a:t>FY 2011 is BLUE</a:t>
            </a:r>
          </a:p>
          <a:p>
            <a:pPr marL="274320" indent="-274320" fontAlgn="auto">
              <a:lnSpc>
                <a:spcPct val="90000"/>
              </a:lnSpc>
              <a:spcAft>
                <a:spcPts val="0"/>
              </a:spcAft>
              <a:buClr>
                <a:schemeClr val="accent3"/>
              </a:buClr>
              <a:buFont typeface="Wingdings 2"/>
              <a:buChar char=""/>
              <a:defRPr/>
            </a:pPr>
            <a:r>
              <a:rPr lang="en-US" sz="2400" dirty="0" smtClean="0"/>
              <a:t>72% of PA Priority 1 FRNs funded as of 10/12/2011</a:t>
            </a:r>
          </a:p>
          <a:p>
            <a:pPr marL="274320" indent="-274320" fontAlgn="auto">
              <a:lnSpc>
                <a:spcPct val="90000"/>
              </a:lnSpc>
              <a:spcAft>
                <a:spcPts val="0"/>
              </a:spcAft>
              <a:buClr>
                <a:schemeClr val="accent3"/>
              </a:buClr>
              <a:buFont typeface="Wingdings 2"/>
              <a:buChar char=""/>
              <a:defRPr/>
            </a:pPr>
            <a:r>
              <a:rPr lang="en-US" sz="2400" dirty="0" smtClean="0"/>
              <a:t>File the 486 after FCDL arrives</a:t>
            </a:r>
          </a:p>
          <a:p>
            <a:pPr marL="274320" indent="-274320" fontAlgn="auto">
              <a:lnSpc>
                <a:spcPct val="90000"/>
              </a:lnSpc>
              <a:spcAft>
                <a:spcPts val="0"/>
              </a:spcAft>
              <a:buClr>
                <a:schemeClr val="accent3"/>
              </a:buClr>
              <a:buFont typeface="Wingdings 2"/>
              <a:buChar char=""/>
              <a:defRPr/>
            </a:pPr>
            <a:r>
              <a:rPr lang="en-US" sz="2400" dirty="0" smtClean="0"/>
              <a:t>Request discounted bills from vendors, if desired</a:t>
            </a:r>
          </a:p>
          <a:p>
            <a:pPr marL="274320" indent="-274320" fontAlgn="auto">
              <a:lnSpc>
                <a:spcPct val="90000"/>
              </a:lnSpc>
              <a:spcAft>
                <a:spcPts val="0"/>
              </a:spcAft>
              <a:buClr>
                <a:schemeClr val="accent3"/>
              </a:buClr>
              <a:buFont typeface="Wingdings 2"/>
              <a:buChar char=""/>
              <a:defRPr/>
            </a:pPr>
            <a:r>
              <a:rPr lang="en-US" sz="2400" dirty="0" smtClean="0"/>
              <a:t>Watch PA E-rate Listserve closely</a:t>
            </a:r>
          </a:p>
          <a:p>
            <a:pPr marL="274320" indent="-274320" fontAlgn="auto">
              <a:lnSpc>
                <a:spcPct val="90000"/>
              </a:lnSpc>
              <a:spcAft>
                <a:spcPts val="0"/>
              </a:spcAft>
              <a:buClr>
                <a:schemeClr val="accent3"/>
              </a:buClr>
              <a:buFont typeface="Wingdings" pitchFamily="2" charset="2"/>
              <a:buNone/>
              <a:defRPr/>
            </a:pPr>
            <a:endParaRPr lang="en-US" sz="3200" dirty="0" smtClean="0"/>
          </a:p>
          <a:p>
            <a:pPr marL="274320" indent="-274320" fontAlgn="auto">
              <a:lnSpc>
                <a:spcPct val="90000"/>
              </a:lnSpc>
              <a:spcAft>
                <a:spcPts val="0"/>
              </a:spcAft>
              <a:buClr>
                <a:schemeClr val="accent3"/>
              </a:buClr>
              <a:buFont typeface="Wingdings 2"/>
              <a:buChar char=""/>
              <a:defRPr/>
            </a:pPr>
            <a:endParaRPr lang="en-US" sz="3200" dirty="0" smtClean="0"/>
          </a:p>
          <a:p>
            <a:pPr marL="274320" indent="-274320" fontAlgn="auto">
              <a:lnSpc>
                <a:spcPct val="90000"/>
              </a:lnSpc>
              <a:spcAft>
                <a:spcPts val="0"/>
              </a:spcAft>
              <a:buClr>
                <a:schemeClr val="accent3"/>
              </a:buClr>
              <a:buFont typeface="Wingdings" pitchFamily="2" charset="2"/>
              <a:buNone/>
              <a:defRPr/>
            </a:pPr>
            <a:endParaRPr lang="en-US" dirty="0" smtClean="0"/>
          </a:p>
        </p:txBody>
      </p:sp>
      <p:sp>
        <p:nvSpPr>
          <p:cNvPr id="11776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5849FBD-A3A8-47CF-9F3A-1E0265ED7120}" type="slidenum">
              <a:rPr lang="en-US">
                <a:solidFill>
                  <a:schemeClr val="tx2"/>
                </a:solidFill>
              </a:rPr>
              <a:pPr eaLnBrk="1" hangingPunct="1"/>
              <a:t>105</a:t>
            </a:fld>
            <a:endParaRPr lang="en-US">
              <a:solidFill>
                <a:schemeClr val="tx2"/>
              </a:solidFill>
            </a:endParaRPr>
          </a:p>
        </p:txBody>
      </p:sp>
      <p:sp>
        <p:nvSpPr>
          <p:cNvPr id="98306" name="Rectangle 2"/>
          <p:cNvSpPr>
            <a:spLocks noGrp="1" noChangeArrowheads="1"/>
          </p:cNvSpPr>
          <p:nvPr>
            <p:ph type="title"/>
          </p:nvPr>
        </p:nvSpPr>
        <p:spPr>
          <a:xfrm>
            <a:off x="457200" y="457200"/>
            <a:ext cx="8229600" cy="598488"/>
          </a:xfrm>
        </p:spPr>
        <p:txBody>
          <a:bodyPr>
            <a:normAutofit/>
          </a:bodyPr>
          <a:lstStyle/>
          <a:p>
            <a:pPr fontAlgn="auto">
              <a:spcAft>
                <a:spcPts val="0"/>
              </a:spcAft>
              <a:defRPr/>
            </a:pPr>
            <a:r>
              <a:rPr lang="en-US" sz="3200" dirty="0" smtClean="0"/>
              <a:t>FY 2011 (Year 14) Details</a:t>
            </a:r>
          </a:p>
        </p:txBody>
      </p: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p:cNvSpPr>
            <a:spLocks noGrp="1" noChangeArrowheads="1"/>
          </p:cNvSpPr>
          <p:nvPr>
            <p:ph idx="1"/>
          </p:nvPr>
        </p:nvSpPr>
        <p:spPr/>
        <p:txBody>
          <a:bodyPr>
            <a:normAutofit fontScale="85000" lnSpcReduction="20000"/>
          </a:bodyPr>
          <a:lstStyle/>
          <a:p>
            <a:pPr marL="274320" indent="-274320" fontAlgn="auto">
              <a:spcAft>
                <a:spcPts val="0"/>
              </a:spcAft>
              <a:buClr>
                <a:schemeClr val="accent3"/>
              </a:buClr>
              <a:buFont typeface="Wingdings 2"/>
              <a:buChar char=""/>
              <a:defRPr/>
            </a:pPr>
            <a:r>
              <a:rPr lang="en-US" dirty="0" smtClean="0"/>
              <a:t>Funding Year ended June 30, 2011 for recurring services</a:t>
            </a:r>
          </a:p>
          <a:p>
            <a:pPr marL="641033" lvl="1" indent="-274320" fontAlgn="auto">
              <a:spcAft>
                <a:spcPts val="0"/>
              </a:spcAft>
              <a:buClr>
                <a:schemeClr val="accent3"/>
              </a:buClr>
              <a:buFont typeface="Wingdings 2"/>
              <a:buChar char=""/>
              <a:defRPr/>
            </a:pPr>
            <a:r>
              <a:rPr lang="en-US" dirty="0" smtClean="0"/>
              <a:t>FY 2010 was PINK</a:t>
            </a:r>
          </a:p>
          <a:p>
            <a:pPr marL="274320" indent="-274320" fontAlgn="auto">
              <a:spcAft>
                <a:spcPts val="0"/>
              </a:spcAft>
              <a:buClr>
                <a:schemeClr val="accent3"/>
              </a:buClr>
              <a:buFont typeface="Wingdings 2"/>
              <a:buChar char=""/>
              <a:defRPr/>
            </a:pPr>
            <a:r>
              <a:rPr lang="en-US" u="sng" dirty="0" smtClean="0"/>
              <a:t>Deadline for submitting BEARs (Form 472s) is October 28, 2011</a:t>
            </a:r>
          </a:p>
          <a:p>
            <a:pPr marL="274320" indent="-274320" fontAlgn="auto">
              <a:spcAft>
                <a:spcPts val="0"/>
              </a:spcAft>
              <a:buClr>
                <a:schemeClr val="accent3"/>
              </a:buClr>
              <a:buFont typeface="Wingdings 2"/>
              <a:buChar char=""/>
              <a:defRPr/>
            </a:pPr>
            <a:r>
              <a:rPr lang="en-US" dirty="0" smtClean="0"/>
              <a:t>Deadline for submitting invoices for non-recurring services is January 28, 2012 (unless an extension has been granted)</a:t>
            </a:r>
          </a:p>
          <a:p>
            <a:pPr marL="274320" indent="-274320" fontAlgn="auto">
              <a:spcAft>
                <a:spcPts val="0"/>
              </a:spcAft>
              <a:buClr>
                <a:schemeClr val="accent3"/>
              </a:buClr>
              <a:buFont typeface="Wingdings 2"/>
              <a:buChar char=""/>
              <a:defRPr/>
            </a:pPr>
            <a:r>
              <a:rPr lang="en-US" dirty="0" smtClean="0"/>
              <a:t>List available at training and watch PA E-rate listserve for “list” of affected entities </a:t>
            </a:r>
          </a:p>
          <a:p>
            <a:pPr marL="641033" lvl="1" indent="-274320" fontAlgn="auto">
              <a:spcAft>
                <a:spcPts val="0"/>
              </a:spcAft>
              <a:buClr>
                <a:schemeClr val="accent3"/>
              </a:buClr>
              <a:buFont typeface="Wingdings 2"/>
              <a:buChar char=""/>
              <a:defRPr/>
            </a:pPr>
            <a:r>
              <a:rPr lang="en-US" dirty="0" smtClean="0"/>
              <a:t>List available at training</a:t>
            </a:r>
          </a:p>
          <a:p>
            <a:pPr marL="274320" indent="-274320" fontAlgn="auto">
              <a:spcAft>
                <a:spcPts val="0"/>
              </a:spcAft>
              <a:buClr>
                <a:schemeClr val="accent3"/>
              </a:buClr>
              <a:buFont typeface="Wingdings 2"/>
              <a:buChar char=""/>
              <a:defRPr/>
            </a:pPr>
            <a:r>
              <a:rPr lang="en-US" dirty="0" smtClean="0"/>
              <a:t>File for extension if you haven’t submitted your BEAR!</a:t>
            </a:r>
          </a:p>
        </p:txBody>
      </p:sp>
      <p:sp>
        <p:nvSpPr>
          <p:cNvPr id="11878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5FD2C9C-702E-4904-9834-ADCA04EA9456}" type="slidenum">
              <a:rPr lang="en-US">
                <a:solidFill>
                  <a:schemeClr val="tx2"/>
                </a:solidFill>
              </a:rPr>
              <a:pPr eaLnBrk="1" hangingPunct="1"/>
              <a:t>106</a:t>
            </a:fld>
            <a:endParaRPr lang="en-US">
              <a:solidFill>
                <a:schemeClr val="tx2"/>
              </a:solidFill>
            </a:endParaRPr>
          </a:p>
        </p:txBody>
      </p:sp>
      <p:sp>
        <p:nvSpPr>
          <p:cNvPr id="99330" name="Rectangle 2"/>
          <p:cNvSpPr>
            <a:spLocks noGrp="1" noChangeArrowheads="1"/>
          </p:cNvSpPr>
          <p:nvPr>
            <p:ph type="title"/>
          </p:nvPr>
        </p:nvSpPr>
        <p:spPr/>
        <p:txBody>
          <a:bodyPr>
            <a:normAutofit/>
          </a:bodyPr>
          <a:lstStyle/>
          <a:p>
            <a:pPr fontAlgn="auto">
              <a:spcAft>
                <a:spcPts val="0"/>
              </a:spcAft>
              <a:defRPr/>
            </a:pPr>
            <a:r>
              <a:rPr lang="en-US" sz="3200" dirty="0" smtClean="0"/>
              <a:t>FY 2010 (Year 13) Not Over Yet!</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800" y="2892425"/>
            <a:ext cx="1600200" cy="1646238"/>
          </a:xfrm>
        </p:spPr>
        <p:txBody>
          <a:bodyPr/>
          <a:lstStyle/>
          <a:p>
            <a:pPr fontAlgn="auto">
              <a:spcAft>
                <a:spcPts val="0"/>
              </a:spcAft>
              <a:defRPr/>
            </a:pPr>
            <a:endParaRPr lang="en-US" dirty="0"/>
          </a:p>
        </p:txBody>
      </p:sp>
      <p:sp>
        <p:nvSpPr>
          <p:cNvPr id="119811"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6CB4771-87FE-4326-813A-F67DA9A5A956}" type="slidenum">
              <a:rPr lang="en-US">
                <a:solidFill>
                  <a:schemeClr val="bg2"/>
                </a:solidFill>
              </a:rPr>
              <a:pPr eaLnBrk="1" hangingPunct="1"/>
              <a:t>107</a:t>
            </a:fld>
            <a:endParaRPr lang="en-US">
              <a:solidFill>
                <a:schemeClr val="bg2"/>
              </a:solidFill>
            </a:endParaRPr>
          </a:p>
        </p:txBody>
      </p:sp>
      <p:sp>
        <p:nvSpPr>
          <p:cNvPr id="5" name="Title 4"/>
          <p:cNvSpPr>
            <a:spLocks noGrp="1"/>
          </p:cNvSpPr>
          <p:nvPr>
            <p:ph type="title"/>
          </p:nvPr>
        </p:nvSpPr>
        <p:spPr>
          <a:xfrm>
            <a:off x="381000" y="2892425"/>
            <a:ext cx="6324600" cy="1646238"/>
          </a:xfrm>
        </p:spPr>
        <p:txBody>
          <a:bodyPr/>
          <a:lstStyle/>
          <a:p>
            <a:pPr fontAlgn="auto">
              <a:spcAft>
                <a:spcPts val="0"/>
              </a:spcAft>
              <a:defRPr/>
            </a:pPr>
            <a:r>
              <a:rPr lang="en-US" dirty="0" smtClean="0"/>
              <a:t>Questions about funding years and what’s due when?</a:t>
            </a:r>
            <a:endParaRPr lang="en-US" dirty="0"/>
          </a:p>
        </p:txBody>
      </p:sp>
      <p:pic>
        <p:nvPicPr>
          <p:cNvPr id="119813" name="Picture 4"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990600"/>
            <a:ext cx="1195388"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a:xfrm>
            <a:off x="457200" y="533400"/>
            <a:ext cx="8229600" cy="1828800"/>
          </a:xfrm>
          <a:ln>
            <a:miter lim="800000"/>
            <a:headEnd/>
            <a:tailEnd/>
          </a:ln>
        </p:spPr>
        <p:txBody>
          <a:bodyPr/>
          <a:lstStyle/>
          <a:p>
            <a:pPr algn="ctr" fontAlgn="auto">
              <a:spcAft>
                <a:spcPts val="0"/>
              </a:spcAft>
              <a:defRPr/>
            </a:pPr>
            <a:r>
              <a:rPr lang="en-US" sz="6000" dirty="0">
                <a:solidFill>
                  <a:schemeClr val="tx1"/>
                </a:solidFill>
              </a:rPr>
              <a:t>But wait!</a:t>
            </a:r>
            <a:br>
              <a:rPr lang="en-US" sz="6000" dirty="0">
                <a:solidFill>
                  <a:schemeClr val="tx1"/>
                </a:solidFill>
              </a:rPr>
            </a:br>
            <a:r>
              <a:rPr lang="en-US" sz="6000" dirty="0">
                <a:solidFill>
                  <a:schemeClr val="tx1"/>
                </a:solidFill>
              </a:rPr>
              <a:t>There’s more!</a:t>
            </a:r>
            <a:r>
              <a:rPr lang="en-US" sz="4000" dirty="0">
                <a:solidFill>
                  <a:schemeClr val="tx1"/>
                </a:solidFill>
              </a:rPr>
              <a:t> </a:t>
            </a:r>
          </a:p>
        </p:txBody>
      </p:sp>
      <p:pic>
        <p:nvPicPr>
          <p:cNvPr id="12083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3429000"/>
            <a:ext cx="3733800" cy="268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6" name="Slide Number Placeholder 1"/>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B5F333F-EE78-412F-8B26-7D98E7E62689}" type="slidenum">
              <a:rPr lang="en-US">
                <a:solidFill>
                  <a:srgbClr val="FFFFFF"/>
                </a:solidFill>
              </a:rPr>
              <a:pPr eaLnBrk="1" hangingPunct="1"/>
              <a:t>108</a:t>
            </a:fld>
            <a:endParaRPr lang="en-US">
              <a:solidFill>
                <a:srgbClr val="FFFFFF"/>
              </a:solidFill>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Grp="1" noChangeArrowheads="1"/>
          </p:cNvSpPr>
          <p:nvPr>
            <p:ph idx="1"/>
          </p:nvPr>
        </p:nvSpPr>
        <p:spPr>
          <a:xfrm>
            <a:off x="304800" y="1676400"/>
            <a:ext cx="8382000" cy="4389438"/>
          </a:xfrm>
        </p:spPr>
        <p:txBody>
          <a:bodyPr/>
          <a:lstStyle/>
          <a:p>
            <a:pPr marL="274320" indent="-274320" fontAlgn="auto">
              <a:lnSpc>
                <a:spcPct val="90000"/>
              </a:lnSpc>
              <a:spcAft>
                <a:spcPts val="0"/>
              </a:spcAft>
              <a:buClr>
                <a:schemeClr val="accent3"/>
              </a:buClr>
              <a:buFont typeface="Wingdings 2"/>
              <a:buChar char=""/>
              <a:defRPr/>
            </a:pPr>
            <a:r>
              <a:rPr lang="en-US" sz="2400" dirty="0" smtClean="0"/>
              <a:t>Two types of SPIN changes: </a:t>
            </a:r>
          </a:p>
          <a:p>
            <a:pPr marL="274320" indent="-274320" fontAlgn="auto">
              <a:lnSpc>
                <a:spcPct val="90000"/>
              </a:lnSpc>
              <a:spcAft>
                <a:spcPts val="0"/>
              </a:spcAft>
              <a:buClr>
                <a:schemeClr val="accent3"/>
              </a:buClr>
              <a:buFont typeface="Wingdings 2"/>
              <a:buChar char=""/>
              <a:defRPr/>
            </a:pPr>
            <a:r>
              <a:rPr lang="en-US" sz="2400" dirty="0" smtClean="0"/>
              <a:t>Corrective:  Mostly for data-entry errors</a:t>
            </a:r>
          </a:p>
          <a:p>
            <a:pPr marL="640080" lvl="1" indent="-246888" fontAlgn="auto">
              <a:lnSpc>
                <a:spcPct val="90000"/>
              </a:lnSpc>
              <a:spcAft>
                <a:spcPts val="0"/>
              </a:spcAft>
              <a:buFont typeface="Wingdings 2"/>
              <a:buChar char=""/>
              <a:defRPr/>
            </a:pPr>
            <a:r>
              <a:rPr lang="en-US" dirty="0" smtClean="0"/>
              <a:t>Can be done pre-and post-commitment</a:t>
            </a:r>
          </a:p>
          <a:p>
            <a:pPr marL="274320" indent="-274320" fontAlgn="auto">
              <a:lnSpc>
                <a:spcPct val="90000"/>
              </a:lnSpc>
              <a:spcAft>
                <a:spcPts val="0"/>
              </a:spcAft>
              <a:buClr>
                <a:schemeClr val="accent3"/>
              </a:buClr>
              <a:buFont typeface="Wingdings 2"/>
              <a:buChar char=""/>
              <a:defRPr/>
            </a:pPr>
            <a:r>
              <a:rPr lang="en-US" sz="2400" dirty="0" smtClean="0"/>
              <a:t>Operational:  When actually switching vendors</a:t>
            </a:r>
          </a:p>
          <a:p>
            <a:pPr marL="640080" lvl="1" indent="-246888" fontAlgn="auto">
              <a:lnSpc>
                <a:spcPct val="90000"/>
              </a:lnSpc>
              <a:spcAft>
                <a:spcPts val="0"/>
              </a:spcAft>
              <a:buFont typeface="Wingdings 2"/>
              <a:buChar char=""/>
              <a:defRPr/>
            </a:pPr>
            <a:r>
              <a:rPr lang="en-US" dirty="0" smtClean="0"/>
              <a:t>Can only be done post commitment and for </a:t>
            </a:r>
            <a:r>
              <a:rPr lang="en-US" u="sng" dirty="0" smtClean="0"/>
              <a:t>legitimate</a:t>
            </a:r>
            <a:r>
              <a:rPr lang="en-US" dirty="0" smtClean="0"/>
              <a:t> reason</a:t>
            </a:r>
          </a:p>
          <a:p>
            <a:pPr marL="274320" indent="-274320" fontAlgn="auto">
              <a:lnSpc>
                <a:spcPct val="90000"/>
              </a:lnSpc>
              <a:spcAft>
                <a:spcPts val="0"/>
              </a:spcAft>
              <a:buClr>
                <a:schemeClr val="accent3"/>
              </a:buClr>
              <a:buFont typeface="Wingdings 2"/>
              <a:buChar char=""/>
              <a:defRPr/>
            </a:pPr>
            <a:r>
              <a:rPr lang="en-US" sz="2400" dirty="0" smtClean="0"/>
              <a:t>Must submit request to the SLD requesting change</a:t>
            </a:r>
          </a:p>
          <a:p>
            <a:pPr marL="640080" lvl="1" indent="-246888" fontAlgn="auto">
              <a:lnSpc>
                <a:spcPct val="90000"/>
              </a:lnSpc>
              <a:spcAft>
                <a:spcPts val="0"/>
              </a:spcAft>
              <a:buFont typeface="Wingdings 2"/>
              <a:buChar char=""/>
              <a:defRPr/>
            </a:pPr>
            <a:r>
              <a:rPr lang="en-US" dirty="0" smtClean="0"/>
              <a:t>Can do so using Submit a Question feature*</a:t>
            </a:r>
          </a:p>
          <a:p>
            <a:pPr marL="274320" indent="-274320" fontAlgn="auto">
              <a:lnSpc>
                <a:spcPct val="90000"/>
              </a:lnSpc>
              <a:spcAft>
                <a:spcPts val="0"/>
              </a:spcAft>
              <a:buClr>
                <a:schemeClr val="accent3"/>
              </a:buClr>
              <a:buFont typeface="Wingdings 2"/>
              <a:buChar char=""/>
              <a:defRPr/>
            </a:pPr>
            <a:r>
              <a:rPr lang="en-US" sz="2400" dirty="0" smtClean="0"/>
              <a:t>Can request to split an FRN*</a:t>
            </a:r>
          </a:p>
          <a:p>
            <a:pPr marL="640080" lvl="1" indent="-246888" fontAlgn="auto">
              <a:lnSpc>
                <a:spcPct val="90000"/>
              </a:lnSpc>
              <a:spcAft>
                <a:spcPts val="0"/>
              </a:spcAft>
              <a:buFont typeface="Wingdings 2"/>
              <a:buChar char=""/>
              <a:defRPr/>
            </a:pPr>
            <a:r>
              <a:rPr lang="en-US" dirty="0" smtClean="0"/>
              <a:t>Allocate $ to 2 providers in same funding year</a:t>
            </a:r>
          </a:p>
          <a:p>
            <a:pPr marL="640080" lvl="1" indent="-246888" fontAlgn="auto">
              <a:lnSpc>
                <a:spcPct val="90000"/>
              </a:lnSpc>
              <a:spcAft>
                <a:spcPts val="0"/>
              </a:spcAft>
              <a:buFont typeface="Wingdings 2"/>
              <a:buChar char=""/>
              <a:defRPr/>
            </a:pPr>
            <a:r>
              <a:rPr lang="en-US" dirty="0" smtClean="0"/>
              <a:t>Don’t forget to file 486 for new FRN</a:t>
            </a:r>
          </a:p>
        </p:txBody>
      </p:sp>
      <p:sp>
        <p:nvSpPr>
          <p:cNvPr id="12185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14FE0DA-2433-4AF6-B377-2FEDE09F43B2}" type="slidenum">
              <a:rPr lang="en-US">
                <a:solidFill>
                  <a:schemeClr val="tx2"/>
                </a:solidFill>
              </a:rPr>
              <a:pPr eaLnBrk="1" hangingPunct="1"/>
              <a:t>109</a:t>
            </a:fld>
            <a:endParaRPr lang="en-US">
              <a:solidFill>
                <a:schemeClr val="tx2"/>
              </a:solidFill>
            </a:endParaRPr>
          </a:p>
        </p:txBody>
      </p:sp>
      <p:sp>
        <p:nvSpPr>
          <p:cNvPr id="102402" name="Rectangle 2"/>
          <p:cNvSpPr>
            <a:spLocks noGrp="1" noChangeArrowheads="1"/>
          </p:cNvSpPr>
          <p:nvPr>
            <p:ph type="title"/>
          </p:nvPr>
        </p:nvSpPr>
        <p:spPr>
          <a:xfrm>
            <a:off x="457200" y="277813"/>
            <a:ext cx="8686800" cy="1139825"/>
          </a:xfrm>
        </p:spPr>
        <p:txBody>
          <a:bodyPr/>
          <a:lstStyle/>
          <a:p>
            <a:pPr fontAlgn="auto">
              <a:spcAft>
                <a:spcPts val="0"/>
              </a:spcAft>
              <a:defRPr/>
            </a:pPr>
            <a:r>
              <a:rPr lang="en-US" sz="3200" dirty="0" smtClean="0"/>
              <a:t>Changing Service Providers*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162800" y="2892425"/>
            <a:ext cx="1600200" cy="1646238"/>
          </a:xfrm>
        </p:spPr>
        <p:txBody>
          <a:bodyPr/>
          <a:lstStyle/>
          <a:p>
            <a:pPr fontAlgn="auto">
              <a:spcAft>
                <a:spcPts val="0"/>
              </a:spcAft>
              <a:defRPr/>
            </a:pPr>
            <a:r>
              <a:rPr lang="en-US" dirty="0" smtClean="0"/>
              <a:t>Eligible Services List in Binder*</a:t>
            </a:r>
            <a:endParaRPr lang="en-US" dirty="0"/>
          </a:p>
        </p:txBody>
      </p:sp>
      <p:sp>
        <p:nvSpPr>
          <p:cNvPr id="21507"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6AE8268-F54D-4697-AA84-1CF7198E8516}" type="slidenum">
              <a:rPr lang="en-US">
                <a:solidFill>
                  <a:schemeClr val="bg2"/>
                </a:solidFill>
              </a:rPr>
              <a:pPr eaLnBrk="1" hangingPunct="1"/>
              <a:t>11</a:t>
            </a:fld>
            <a:endParaRPr lang="en-US">
              <a:solidFill>
                <a:schemeClr val="bg2"/>
              </a:solidFill>
            </a:endParaRPr>
          </a:p>
        </p:txBody>
      </p:sp>
      <p:sp>
        <p:nvSpPr>
          <p:cNvPr id="4" name="Title 3"/>
          <p:cNvSpPr>
            <a:spLocks noGrp="1"/>
          </p:cNvSpPr>
          <p:nvPr>
            <p:ph type="title"/>
          </p:nvPr>
        </p:nvSpPr>
        <p:spPr>
          <a:xfrm>
            <a:off x="381000" y="2892425"/>
            <a:ext cx="6324600" cy="1646238"/>
          </a:xfrm>
        </p:spPr>
        <p:txBody>
          <a:bodyPr/>
          <a:lstStyle/>
          <a:p>
            <a:pPr fontAlgn="auto">
              <a:spcAft>
                <a:spcPts val="0"/>
              </a:spcAft>
              <a:defRPr/>
            </a:pPr>
            <a:r>
              <a:rPr lang="en-US" dirty="0" smtClean="0"/>
              <a:t>What Services are Eligible and ineligible?</a:t>
            </a:r>
            <a:endParaRPr lang="en-US"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389438"/>
          </a:xfrm>
        </p:spPr>
        <p:txBody>
          <a:bodyPr>
            <a:normAutofit lnSpcReduction="10000"/>
          </a:bodyPr>
          <a:lstStyle/>
          <a:p>
            <a:pPr marL="274320" indent="-274320" fontAlgn="auto">
              <a:spcAft>
                <a:spcPts val="0"/>
              </a:spcAft>
              <a:buClr>
                <a:schemeClr val="accent3"/>
              </a:buClr>
              <a:buFont typeface="Wingdings 2"/>
              <a:buChar char=""/>
              <a:defRPr/>
            </a:pPr>
            <a:r>
              <a:rPr lang="en-US" sz="2400" dirty="0" smtClean="0"/>
              <a:t>Can no longer switch vendors because of lower price</a:t>
            </a:r>
          </a:p>
          <a:p>
            <a:pPr marL="640080" lvl="1" indent="-246888" fontAlgn="auto">
              <a:spcAft>
                <a:spcPts val="0"/>
              </a:spcAft>
              <a:buFont typeface="Wingdings 2"/>
              <a:buChar char=""/>
              <a:defRPr/>
            </a:pPr>
            <a:r>
              <a:rPr lang="en-US" sz="2200" dirty="0" smtClean="0"/>
              <a:t>Some vendors were abusing lax SPIN change rules and not bothering to participate in 470 bidding process</a:t>
            </a:r>
          </a:p>
          <a:p>
            <a:pPr marL="274320" indent="-274320" fontAlgn="auto">
              <a:spcAft>
                <a:spcPts val="0"/>
              </a:spcAft>
              <a:buClr>
                <a:schemeClr val="accent3"/>
              </a:buClr>
              <a:buFont typeface="Wingdings 2"/>
              <a:buChar char=""/>
              <a:defRPr/>
            </a:pPr>
            <a:r>
              <a:rPr lang="en-US" sz="2400" dirty="0" smtClean="0"/>
              <a:t>Legitimate reasons include:</a:t>
            </a:r>
          </a:p>
          <a:p>
            <a:pPr marL="640080" lvl="1" indent="-246888" fontAlgn="auto">
              <a:spcAft>
                <a:spcPts val="0"/>
              </a:spcAft>
              <a:buFont typeface="Wingdings 2"/>
              <a:buChar char=""/>
              <a:defRPr/>
            </a:pPr>
            <a:r>
              <a:rPr lang="en-US" dirty="0" smtClean="0"/>
              <a:t>breach of contract</a:t>
            </a:r>
          </a:p>
          <a:p>
            <a:pPr marL="640080" lvl="1" indent="-246888" fontAlgn="auto">
              <a:spcAft>
                <a:spcPts val="0"/>
              </a:spcAft>
              <a:buFont typeface="Wingdings 2"/>
              <a:buChar char=""/>
              <a:defRPr/>
            </a:pPr>
            <a:r>
              <a:rPr lang="en-US" dirty="0" smtClean="0"/>
              <a:t>service provider is unable to perform</a:t>
            </a:r>
          </a:p>
          <a:p>
            <a:pPr marL="640080" lvl="1" indent="-246888" fontAlgn="auto">
              <a:spcAft>
                <a:spcPts val="0"/>
              </a:spcAft>
              <a:buFont typeface="Wingdings 2"/>
              <a:buChar char=""/>
              <a:defRPr/>
            </a:pPr>
            <a:r>
              <a:rPr lang="en-US" dirty="0" smtClean="0"/>
              <a:t>bankruptcy</a:t>
            </a:r>
          </a:p>
          <a:p>
            <a:pPr marL="274320" indent="-274320" fontAlgn="auto">
              <a:spcAft>
                <a:spcPts val="0"/>
              </a:spcAft>
              <a:buClr>
                <a:schemeClr val="accent3"/>
              </a:buClr>
              <a:buFont typeface="Wingdings 2"/>
              <a:buChar char=""/>
              <a:defRPr/>
            </a:pPr>
            <a:r>
              <a:rPr lang="en-US" sz="2400" dirty="0" smtClean="0"/>
              <a:t>Must select vendor that received the next highest point value in the original bid evaluation, assuming there was more than one bidder</a:t>
            </a:r>
          </a:p>
          <a:p>
            <a:pPr marL="274320" indent="-274320" fontAlgn="auto">
              <a:spcAft>
                <a:spcPts val="0"/>
              </a:spcAft>
              <a:buClr>
                <a:schemeClr val="accent3"/>
              </a:buClr>
              <a:buFont typeface="Wingdings 2"/>
              <a:buChar char=""/>
              <a:defRPr/>
            </a:pPr>
            <a:endParaRPr lang="en-US" dirty="0"/>
          </a:p>
        </p:txBody>
      </p:sp>
      <p:sp>
        <p:nvSpPr>
          <p:cNvPr id="122883"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D355927-425A-493E-8DF4-663DED0BA4E0}" type="slidenum">
              <a:rPr lang="en-US">
                <a:solidFill>
                  <a:schemeClr val="tx2"/>
                </a:solidFill>
              </a:rPr>
              <a:pPr eaLnBrk="1" hangingPunct="1"/>
              <a:t>110</a:t>
            </a:fld>
            <a:endParaRPr lang="en-US">
              <a:solidFill>
                <a:schemeClr val="tx2"/>
              </a:solidFill>
            </a:endParaRPr>
          </a:p>
        </p:txBody>
      </p:sp>
      <p:sp>
        <p:nvSpPr>
          <p:cNvPr id="103426" name="Title 1"/>
          <p:cNvSpPr>
            <a:spLocks noGrp="1"/>
          </p:cNvSpPr>
          <p:nvPr>
            <p:ph type="title"/>
          </p:nvPr>
        </p:nvSpPr>
        <p:spPr>
          <a:xfrm>
            <a:off x="457200" y="304800"/>
            <a:ext cx="8229600" cy="1143000"/>
          </a:xfrm>
        </p:spPr>
        <p:txBody>
          <a:bodyPr/>
          <a:lstStyle/>
          <a:p>
            <a:pPr fontAlgn="auto">
              <a:spcAft>
                <a:spcPts val="0"/>
              </a:spcAft>
              <a:defRPr/>
            </a:pPr>
            <a:r>
              <a:rPr lang="en-US" sz="3200" dirty="0" smtClean="0"/>
              <a:t>Changing Service Providers</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3"/>
          <p:cNvSpPr>
            <a:spLocks noGrp="1" noChangeArrowheads="1"/>
          </p:cNvSpPr>
          <p:nvPr>
            <p:ph idx="1"/>
          </p:nvPr>
        </p:nvSpPr>
        <p:spPr>
          <a:xfrm>
            <a:off x="457200" y="1752600"/>
            <a:ext cx="8229600" cy="4389438"/>
          </a:xfrm>
        </p:spPr>
        <p:txBody>
          <a:bodyPr>
            <a:normAutofit fontScale="85000" lnSpcReduction="10000"/>
          </a:bodyPr>
          <a:lstStyle/>
          <a:p>
            <a:pPr marL="274320" indent="-274320" fontAlgn="auto">
              <a:spcAft>
                <a:spcPts val="0"/>
              </a:spcAft>
              <a:buClr>
                <a:schemeClr val="accent3"/>
              </a:buClr>
              <a:buFont typeface="Wingdings 2"/>
              <a:buChar char=""/>
              <a:defRPr/>
            </a:pPr>
            <a:r>
              <a:rPr lang="en-US" dirty="0" smtClean="0"/>
              <a:t>E-rate PINs can be used to file E-rate forms online</a:t>
            </a:r>
          </a:p>
          <a:p>
            <a:pPr marL="274320" indent="-274320" fontAlgn="auto">
              <a:spcAft>
                <a:spcPts val="0"/>
              </a:spcAft>
              <a:buClr>
                <a:schemeClr val="accent3"/>
              </a:buClr>
              <a:buFont typeface="Wingdings 2"/>
              <a:buChar char=""/>
              <a:defRPr/>
            </a:pPr>
            <a:r>
              <a:rPr lang="en-US" dirty="0" smtClean="0"/>
              <a:t>PIN assigned to a </a:t>
            </a:r>
            <a:r>
              <a:rPr lang="en-US" u="sng" dirty="0" smtClean="0"/>
              <a:t>person</a:t>
            </a:r>
            <a:r>
              <a:rPr lang="en-US" dirty="0" smtClean="0"/>
              <a:t> and is specific to that entity while employed at that entity  </a:t>
            </a:r>
          </a:p>
          <a:p>
            <a:pPr marL="640080" lvl="1" indent="-246888" fontAlgn="auto">
              <a:spcAft>
                <a:spcPts val="0"/>
              </a:spcAft>
              <a:buFont typeface="Wingdings 2"/>
              <a:buChar char=""/>
              <a:defRPr/>
            </a:pPr>
            <a:r>
              <a:rPr lang="en-US" dirty="0" smtClean="0"/>
              <a:t>Not given to an entity</a:t>
            </a:r>
          </a:p>
          <a:p>
            <a:pPr marL="274320" indent="-274320" fontAlgn="auto">
              <a:spcAft>
                <a:spcPts val="0"/>
              </a:spcAft>
              <a:buClr>
                <a:schemeClr val="accent3"/>
              </a:buClr>
              <a:buFont typeface="Wingdings 2"/>
              <a:buChar char=""/>
              <a:defRPr/>
            </a:pPr>
            <a:r>
              <a:rPr lang="en-US" dirty="0" smtClean="0"/>
              <a:t>No way to request a PIN</a:t>
            </a:r>
          </a:p>
          <a:p>
            <a:pPr marL="274320" indent="-274320" fontAlgn="auto">
              <a:spcAft>
                <a:spcPts val="0"/>
              </a:spcAft>
              <a:buClr>
                <a:schemeClr val="accent3"/>
              </a:buClr>
              <a:buFont typeface="Wingdings 2"/>
              <a:buChar char=""/>
              <a:defRPr/>
            </a:pPr>
            <a:r>
              <a:rPr lang="en-US" dirty="0" smtClean="0"/>
              <a:t>Must sign a paper certification of a 470, 471 or 486</a:t>
            </a:r>
          </a:p>
          <a:p>
            <a:pPr marL="640080" lvl="1" indent="-246888" fontAlgn="auto">
              <a:spcAft>
                <a:spcPts val="0"/>
              </a:spcAft>
              <a:buFont typeface="Wingdings 2"/>
              <a:buChar char=""/>
              <a:defRPr/>
            </a:pPr>
            <a:r>
              <a:rPr lang="en-US" dirty="0" smtClean="0"/>
              <a:t>SLD will mail them a PIN in a small white mailer</a:t>
            </a:r>
          </a:p>
          <a:p>
            <a:pPr marL="640080" lvl="1" indent="-246888" fontAlgn="auto">
              <a:spcAft>
                <a:spcPts val="0"/>
              </a:spcAft>
              <a:buFont typeface="Wingdings 2"/>
              <a:buChar char=""/>
              <a:defRPr/>
            </a:pPr>
            <a:r>
              <a:rPr lang="en-US" dirty="0" smtClean="0"/>
              <a:t>Can still submit these forms online, but cert page must be signed and mailed to USAC</a:t>
            </a:r>
          </a:p>
          <a:p>
            <a:pPr marL="274320" indent="-274320" fontAlgn="auto">
              <a:spcAft>
                <a:spcPts val="0"/>
              </a:spcAft>
              <a:buClr>
                <a:schemeClr val="accent3"/>
              </a:buClr>
              <a:buFont typeface="Wingdings 2"/>
              <a:buChar char=""/>
              <a:defRPr/>
            </a:pPr>
            <a:r>
              <a:rPr lang="en-US" dirty="0" smtClean="0"/>
              <a:t>PIN then may be used to 470, 471, 486, and BEAR Forms </a:t>
            </a:r>
          </a:p>
        </p:txBody>
      </p:sp>
      <p:sp>
        <p:nvSpPr>
          <p:cNvPr id="12390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6D89551-9E5A-4510-B9DF-BE4D67439298}" type="slidenum">
              <a:rPr lang="en-US">
                <a:solidFill>
                  <a:schemeClr val="tx2"/>
                </a:solidFill>
              </a:rPr>
              <a:pPr eaLnBrk="1" hangingPunct="1"/>
              <a:t>111</a:t>
            </a:fld>
            <a:endParaRPr lang="en-US">
              <a:solidFill>
                <a:schemeClr val="tx2"/>
              </a:solidFill>
            </a:endParaRPr>
          </a:p>
        </p:txBody>
      </p:sp>
      <p:sp>
        <p:nvSpPr>
          <p:cNvPr id="262146" name="Rectangle 2"/>
          <p:cNvSpPr>
            <a:spLocks noGrp="1" noChangeArrowheads="1"/>
          </p:cNvSpPr>
          <p:nvPr>
            <p:ph type="title"/>
          </p:nvPr>
        </p:nvSpPr>
        <p:spPr>
          <a:xfrm>
            <a:off x="409575" y="569913"/>
            <a:ext cx="8229600" cy="604837"/>
          </a:xfrm>
        </p:spPr>
        <p:txBody>
          <a:bodyPr>
            <a:normAutofit fontScale="90000"/>
          </a:bodyPr>
          <a:lstStyle/>
          <a:p>
            <a:pPr fontAlgn="auto">
              <a:spcAft>
                <a:spcPts val="0"/>
              </a:spcAft>
              <a:defRPr/>
            </a:pPr>
            <a:r>
              <a:rPr lang="en-US" dirty="0" smtClean="0"/>
              <a:t>E-Certification/PINs</a:t>
            </a:r>
            <a:r>
              <a:rPr lang="en-US" dirty="0"/>
              <a:t>*</a:t>
            </a:r>
          </a:p>
        </p:txBody>
      </p:sp>
      <p:grpSp>
        <p:nvGrpSpPr>
          <p:cNvPr id="123909" name="Group 8"/>
          <p:cNvGrpSpPr>
            <a:grpSpLocks noChangeAspect="1"/>
          </p:cNvGrpSpPr>
          <p:nvPr/>
        </p:nvGrpSpPr>
        <p:grpSpPr bwMode="auto">
          <a:xfrm>
            <a:off x="381000" y="317500"/>
            <a:ext cx="1066800" cy="847725"/>
            <a:chOff x="3600" y="384"/>
            <a:chExt cx="1449" cy="1152"/>
          </a:xfrm>
        </p:grpSpPr>
        <p:sp>
          <p:nvSpPr>
            <p:cNvPr id="123910" name="AutoShape 7"/>
            <p:cNvSpPr>
              <a:spLocks noChangeAspect="1" noChangeArrowheads="1" noTextEdit="1"/>
            </p:cNvSpPr>
            <p:nvPr/>
          </p:nvSpPr>
          <p:spPr bwMode="auto">
            <a:xfrm>
              <a:off x="3600" y="384"/>
              <a:ext cx="1449" cy="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911" name="Freeform 9"/>
            <p:cNvSpPr>
              <a:spLocks/>
            </p:cNvSpPr>
            <p:nvPr/>
          </p:nvSpPr>
          <p:spPr bwMode="auto">
            <a:xfrm>
              <a:off x="3600" y="384"/>
              <a:ext cx="1449" cy="1152"/>
            </a:xfrm>
            <a:custGeom>
              <a:avLst/>
              <a:gdLst>
                <a:gd name="T0" fmla="*/ 1437 w 1449"/>
                <a:gd name="T1" fmla="*/ 1111 h 1152"/>
                <a:gd name="T2" fmla="*/ 1403 w 1449"/>
                <a:gd name="T3" fmla="*/ 1041 h 1152"/>
                <a:gd name="T4" fmla="*/ 1346 w 1449"/>
                <a:gd name="T5" fmla="*/ 962 h 1152"/>
                <a:gd name="T6" fmla="*/ 1272 w 1449"/>
                <a:gd name="T7" fmla="*/ 878 h 1152"/>
                <a:gd name="T8" fmla="*/ 1179 w 1449"/>
                <a:gd name="T9" fmla="*/ 790 h 1152"/>
                <a:gd name="T10" fmla="*/ 1142 w 1449"/>
                <a:gd name="T11" fmla="*/ 700 h 1152"/>
                <a:gd name="T12" fmla="*/ 1225 w 1449"/>
                <a:gd name="T13" fmla="*/ 603 h 1152"/>
                <a:gd name="T14" fmla="*/ 1284 w 1449"/>
                <a:gd name="T15" fmla="*/ 511 h 1152"/>
                <a:gd name="T16" fmla="*/ 1312 w 1449"/>
                <a:gd name="T17" fmla="*/ 428 h 1152"/>
                <a:gd name="T18" fmla="*/ 1310 w 1449"/>
                <a:gd name="T19" fmla="*/ 358 h 1152"/>
                <a:gd name="T20" fmla="*/ 1275 w 1449"/>
                <a:gd name="T21" fmla="*/ 306 h 1152"/>
                <a:gd name="T22" fmla="*/ 1236 w 1449"/>
                <a:gd name="T23" fmla="*/ 285 h 1152"/>
                <a:gd name="T24" fmla="*/ 1188 w 1449"/>
                <a:gd name="T25" fmla="*/ 276 h 1152"/>
                <a:gd name="T26" fmla="*/ 1131 w 1449"/>
                <a:gd name="T27" fmla="*/ 276 h 1152"/>
                <a:gd name="T28" fmla="*/ 1067 w 1449"/>
                <a:gd name="T29" fmla="*/ 286 h 1152"/>
                <a:gd name="T30" fmla="*/ 997 w 1449"/>
                <a:gd name="T31" fmla="*/ 306 h 1152"/>
                <a:gd name="T32" fmla="*/ 628 w 1449"/>
                <a:gd name="T33" fmla="*/ 103 h 1152"/>
                <a:gd name="T34" fmla="*/ 604 w 1449"/>
                <a:gd name="T35" fmla="*/ 20 h 1152"/>
                <a:gd name="T36" fmla="*/ 554 w 1449"/>
                <a:gd name="T37" fmla="*/ 1 h 1152"/>
                <a:gd name="T38" fmla="*/ 484 w 1449"/>
                <a:gd name="T39" fmla="*/ 5 h 1152"/>
                <a:gd name="T40" fmla="*/ 402 w 1449"/>
                <a:gd name="T41" fmla="*/ 28 h 1152"/>
                <a:gd name="T42" fmla="*/ 313 w 1449"/>
                <a:gd name="T43" fmla="*/ 70 h 1152"/>
                <a:gd name="T44" fmla="*/ 220 w 1449"/>
                <a:gd name="T45" fmla="*/ 129 h 1152"/>
                <a:gd name="T46" fmla="*/ 88 w 1449"/>
                <a:gd name="T47" fmla="*/ 247 h 1152"/>
                <a:gd name="T48" fmla="*/ 4 w 1449"/>
                <a:gd name="T49" fmla="*/ 384 h 1152"/>
                <a:gd name="T50" fmla="*/ 25 w 1449"/>
                <a:gd name="T51" fmla="*/ 478 h 1152"/>
                <a:gd name="T52" fmla="*/ 70 w 1449"/>
                <a:gd name="T53" fmla="*/ 496 h 1152"/>
                <a:gd name="T54" fmla="*/ 130 w 1449"/>
                <a:gd name="T55" fmla="*/ 496 h 1152"/>
                <a:gd name="T56" fmla="*/ 398 w 1449"/>
                <a:gd name="T57" fmla="*/ 768 h 1152"/>
                <a:gd name="T58" fmla="*/ 352 w 1449"/>
                <a:gd name="T59" fmla="*/ 878 h 1152"/>
                <a:gd name="T60" fmla="*/ 355 w 1449"/>
                <a:gd name="T61" fmla="*/ 966 h 1152"/>
                <a:gd name="T62" fmla="*/ 404 w 1449"/>
                <a:gd name="T63" fmla="*/ 1020 h 1152"/>
                <a:gd name="T64" fmla="*/ 477 w 1449"/>
                <a:gd name="T65" fmla="*/ 1039 h 1152"/>
                <a:gd name="T66" fmla="*/ 569 w 1449"/>
                <a:gd name="T67" fmla="*/ 1033 h 1152"/>
                <a:gd name="T68" fmla="*/ 678 w 1449"/>
                <a:gd name="T69" fmla="*/ 1004 h 1152"/>
                <a:gd name="T70" fmla="*/ 796 w 1449"/>
                <a:gd name="T71" fmla="*/ 953 h 1152"/>
                <a:gd name="T72" fmla="*/ 918 w 1449"/>
                <a:gd name="T73" fmla="*/ 882 h 1152"/>
                <a:gd name="T74" fmla="*/ 918 w 1449"/>
                <a:gd name="T75" fmla="*/ 883 h 1152"/>
                <a:gd name="T76" fmla="*/ 991 w 1449"/>
                <a:gd name="T77" fmla="*/ 939 h 1152"/>
                <a:gd name="T78" fmla="*/ 1102 w 1449"/>
                <a:gd name="T79" fmla="*/ 1012 h 1152"/>
                <a:gd name="T80" fmla="*/ 1207 w 1449"/>
                <a:gd name="T81" fmla="*/ 1071 h 1152"/>
                <a:gd name="T82" fmla="*/ 1307 w 1449"/>
                <a:gd name="T83" fmla="*/ 1115 h 1152"/>
                <a:gd name="T84" fmla="*/ 1397 w 1449"/>
                <a:gd name="T85" fmla="*/ 1143 h 11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49"/>
                <a:gd name="T130" fmla="*/ 0 h 1152"/>
                <a:gd name="T131" fmla="*/ 1449 w 1449"/>
                <a:gd name="T132" fmla="*/ 1152 h 115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49" h="1152">
                  <a:moveTo>
                    <a:pt x="1449" y="1152"/>
                  </a:moveTo>
                  <a:lnTo>
                    <a:pt x="1445" y="1132"/>
                  </a:lnTo>
                  <a:lnTo>
                    <a:pt x="1437" y="1111"/>
                  </a:lnTo>
                  <a:lnTo>
                    <a:pt x="1428" y="1088"/>
                  </a:lnTo>
                  <a:lnTo>
                    <a:pt x="1416" y="1066"/>
                  </a:lnTo>
                  <a:lnTo>
                    <a:pt x="1403" y="1041"/>
                  </a:lnTo>
                  <a:lnTo>
                    <a:pt x="1386" y="1015"/>
                  </a:lnTo>
                  <a:lnTo>
                    <a:pt x="1367" y="989"/>
                  </a:lnTo>
                  <a:lnTo>
                    <a:pt x="1346" y="962"/>
                  </a:lnTo>
                  <a:lnTo>
                    <a:pt x="1324" y="934"/>
                  </a:lnTo>
                  <a:lnTo>
                    <a:pt x="1298" y="907"/>
                  </a:lnTo>
                  <a:lnTo>
                    <a:pt x="1272" y="878"/>
                  </a:lnTo>
                  <a:lnTo>
                    <a:pt x="1242" y="849"/>
                  </a:lnTo>
                  <a:lnTo>
                    <a:pt x="1212" y="820"/>
                  </a:lnTo>
                  <a:lnTo>
                    <a:pt x="1179" y="790"/>
                  </a:lnTo>
                  <a:lnTo>
                    <a:pt x="1145" y="762"/>
                  </a:lnTo>
                  <a:lnTo>
                    <a:pt x="1109" y="733"/>
                  </a:lnTo>
                  <a:lnTo>
                    <a:pt x="1142" y="700"/>
                  </a:lnTo>
                  <a:lnTo>
                    <a:pt x="1173" y="668"/>
                  </a:lnTo>
                  <a:lnTo>
                    <a:pt x="1200" y="635"/>
                  </a:lnTo>
                  <a:lnTo>
                    <a:pt x="1225" y="603"/>
                  </a:lnTo>
                  <a:lnTo>
                    <a:pt x="1248" y="571"/>
                  </a:lnTo>
                  <a:lnTo>
                    <a:pt x="1267" y="541"/>
                  </a:lnTo>
                  <a:lnTo>
                    <a:pt x="1284" y="511"/>
                  </a:lnTo>
                  <a:lnTo>
                    <a:pt x="1295" y="482"/>
                  </a:lnTo>
                  <a:lnTo>
                    <a:pt x="1306" y="455"/>
                  </a:lnTo>
                  <a:lnTo>
                    <a:pt x="1312" y="428"/>
                  </a:lnTo>
                  <a:lnTo>
                    <a:pt x="1315" y="403"/>
                  </a:lnTo>
                  <a:lnTo>
                    <a:pt x="1315" y="379"/>
                  </a:lnTo>
                  <a:lnTo>
                    <a:pt x="1310" y="358"/>
                  </a:lnTo>
                  <a:lnTo>
                    <a:pt x="1301" y="338"/>
                  </a:lnTo>
                  <a:lnTo>
                    <a:pt x="1289" y="322"/>
                  </a:lnTo>
                  <a:lnTo>
                    <a:pt x="1275" y="306"/>
                  </a:lnTo>
                  <a:lnTo>
                    <a:pt x="1263" y="298"/>
                  </a:lnTo>
                  <a:lnTo>
                    <a:pt x="1251" y="291"/>
                  </a:lnTo>
                  <a:lnTo>
                    <a:pt x="1236" y="285"/>
                  </a:lnTo>
                  <a:lnTo>
                    <a:pt x="1221" y="280"/>
                  </a:lnTo>
                  <a:lnTo>
                    <a:pt x="1204" y="278"/>
                  </a:lnTo>
                  <a:lnTo>
                    <a:pt x="1188" y="276"/>
                  </a:lnTo>
                  <a:lnTo>
                    <a:pt x="1170" y="275"/>
                  </a:lnTo>
                  <a:lnTo>
                    <a:pt x="1151" y="275"/>
                  </a:lnTo>
                  <a:lnTo>
                    <a:pt x="1131" y="276"/>
                  </a:lnTo>
                  <a:lnTo>
                    <a:pt x="1111" y="278"/>
                  </a:lnTo>
                  <a:lnTo>
                    <a:pt x="1090" y="282"/>
                  </a:lnTo>
                  <a:lnTo>
                    <a:pt x="1067" y="286"/>
                  </a:lnTo>
                  <a:lnTo>
                    <a:pt x="1045" y="292"/>
                  </a:lnTo>
                  <a:lnTo>
                    <a:pt x="1021" y="298"/>
                  </a:lnTo>
                  <a:lnTo>
                    <a:pt x="997" y="306"/>
                  </a:lnTo>
                  <a:lnTo>
                    <a:pt x="973" y="315"/>
                  </a:lnTo>
                  <a:lnTo>
                    <a:pt x="616" y="140"/>
                  </a:lnTo>
                  <a:lnTo>
                    <a:pt x="628" y="103"/>
                  </a:lnTo>
                  <a:lnTo>
                    <a:pt x="629" y="70"/>
                  </a:lnTo>
                  <a:lnTo>
                    <a:pt x="622" y="43"/>
                  </a:lnTo>
                  <a:lnTo>
                    <a:pt x="604" y="20"/>
                  </a:lnTo>
                  <a:lnTo>
                    <a:pt x="589" y="11"/>
                  </a:lnTo>
                  <a:lnTo>
                    <a:pt x="572" y="5"/>
                  </a:lnTo>
                  <a:lnTo>
                    <a:pt x="554" y="1"/>
                  </a:lnTo>
                  <a:lnTo>
                    <a:pt x="532" y="0"/>
                  </a:lnTo>
                  <a:lnTo>
                    <a:pt x="510" y="1"/>
                  </a:lnTo>
                  <a:lnTo>
                    <a:pt x="484" y="5"/>
                  </a:lnTo>
                  <a:lnTo>
                    <a:pt x="459" y="10"/>
                  </a:lnTo>
                  <a:lnTo>
                    <a:pt x="431" y="18"/>
                  </a:lnTo>
                  <a:lnTo>
                    <a:pt x="402" y="28"/>
                  </a:lnTo>
                  <a:lnTo>
                    <a:pt x="374" y="40"/>
                  </a:lnTo>
                  <a:lnTo>
                    <a:pt x="343" y="54"/>
                  </a:lnTo>
                  <a:lnTo>
                    <a:pt x="313" y="70"/>
                  </a:lnTo>
                  <a:lnTo>
                    <a:pt x="282" y="87"/>
                  </a:lnTo>
                  <a:lnTo>
                    <a:pt x="252" y="107"/>
                  </a:lnTo>
                  <a:lnTo>
                    <a:pt x="220" y="129"/>
                  </a:lnTo>
                  <a:lnTo>
                    <a:pt x="191" y="151"/>
                  </a:lnTo>
                  <a:lnTo>
                    <a:pt x="134" y="199"/>
                  </a:lnTo>
                  <a:lnTo>
                    <a:pt x="88" y="247"/>
                  </a:lnTo>
                  <a:lnTo>
                    <a:pt x="49" y="296"/>
                  </a:lnTo>
                  <a:lnTo>
                    <a:pt x="22" y="341"/>
                  </a:lnTo>
                  <a:lnTo>
                    <a:pt x="4" y="384"/>
                  </a:lnTo>
                  <a:lnTo>
                    <a:pt x="0" y="422"/>
                  </a:lnTo>
                  <a:lnTo>
                    <a:pt x="6" y="454"/>
                  </a:lnTo>
                  <a:lnTo>
                    <a:pt x="25" y="478"/>
                  </a:lnTo>
                  <a:lnTo>
                    <a:pt x="39" y="487"/>
                  </a:lnTo>
                  <a:lnTo>
                    <a:pt x="53" y="492"/>
                  </a:lnTo>
                  <a:lnTo>
                    <a:pt x="70" y="496"/>
                  </a:lnTo>
                  <a:lnTo>
                    <a:pt x="88" y="498"/>
                  </a:lnTo>
                  <a:lnTo>
                    <a:pt x="109" y="498"/>
                  </a:lnTo>
                  <a:lnTo>
                    <a:pt x="130" y="496"/>
                  </a:lnTo>
                  <a:lnTo>
                    <a:pt x="153" y="492"/>
                  </a:lnTo>
                  <a:lnTo>
                    <a:pt x="177" y="487"/>
                  </a:lnTo>
                  <a:lnTo>
                    <a:pt x="398" y="768"/>
                  </a:lnTo>
                  <a:lnTo>
                    <a:pt x="377" y="806"/>
                  </a:lnTo>
                  <a:lnTo>
                    <a:pt x="362" y="842"/>
                  </a:lnTo>
                  <a:lnTo>
                    <a:pt x="352" y="878"/>
                  </a:lnTo>
                  <a:lnTo>
                    <a:pt x="347" y="909"/>
                  </a:lnTo>
                  <a:lnTo>
                    <a:pt x="349" y="939"/>
                  </a:lnTo>
                  <a:lnTo>
                    <a:pt x="355" y="966"/>
                  </a:lnTo>
                  <a:lnTo>
                    <a:pt x="367" y="988"/>
                  </a:lnTo>
                  <a:lnTo>
                    <a:pt x="386" y="1008"/>
                  </a:lnTo>
                  <a:lnTo>
                    <a:pt x="404" y="1020"/>
                  </a:lnTo>
                  <a:lnTo>
                    <a:pt x="426" y="1029"/>
                  </a:lnTo>
                  <a:lnTo>
                    <a:pt x="450" y="1035"/>
                  </a:lnTo>
                  <a:lnTo>
                    <a:pt x="477" y="1039"/>
                  </a:lnTo>
                  <a:lnTo>
                    <a:pt x="505" y="1039"/>
                  </a:lnTo>
                  <a:lnTo>
                    <a:pt x="537" y="1038"/>
                  </a:lnTo>
                  <a:lnTo>
                    <a:pt x="569" y="1033"/>
                  </a:lnTo>
                  <a:lnTo>
                    <a:pt x="605" y="1025"/>
                  </a:lnTo>
                  <a:lnTo>
                    <a:pt x="641" y="1015"/>
                  </a:lnTo>
                  <a:lnTo>
                    <a:pt x="678" y="1004"/>
                  </a:lnTo>
                  <a:lnTo>
                    <a:pt x="717" y="988"/>
                  </a:lnTo>
                  <a:lnTo>
                    <a:pt x="756" y="972"/>
                  </a:lnTo>
                  <a:lnTo>
                    <a:pt x="796" y="953"/>
                  </a:lnTo>
                  <a:lnTo>
                    <a:pt x="836" y="932"/>
                  </a:lnTo>
                  <a:lnTo>
                    <a:pt x="878" y="908"/>
                  </a:lnTo>
                  <a:lnTo>
                    <a:pt x="918" y="882"/>
                  </a:lnTo>
                  <a:lnTo>
                    <a:pt x="918" y="883"/>
                  </a:lnTo>
                  <a:lnTo>
                    <a:pt x="954" y="912"/>
                  </a:lnTo>
                  <a:lnTo>
                    <a:pt x="991" y="939"/>
                  </a:lnTo>
                  <a:lnTo>
                    <a:pt x="1029" y="965"/>
                  </a:lnTo>
                  <a:lnTo>
                    <a:pt x="1064" y="988"/>
                  </a:lnTo>
                  <a:lnTo>
                    <a:pt x="1102" y="1012"/>
                  </a:lnTo>
                  <a:lnTo>
                    <a:pt x="1137" y="1033"/>
                  </a:lnTo>
                  <a:lnTo>
                    <a:pt x="1173" y="1053"/>
                  </a:lnTo>
                  <a:lnTo>
                    <a:pt x="1207" y="1071"/>
                  </a:lnTo>
                  <a:lnTo>
                    <a:pt x="1242" y="1087"/>
                  </a:lnTo>
                  <a:lnTo>
                    <a:pt x="1275" y="1103"/>
                  </a:lnTo>
                  <a:lnTo>
                    <a:pt x="1307" y="1115"/>
                  </a:lnTo>
                  <a:lnTo>
                    <a:pt x="1339" y="1126"/>
                  </a:lnTo>
                  <a:lnTo>
                    <a:pt x="1369" y="1135"/>
                  </a:lnTo>
                  <a:lnTo>
                    <a:pt x="1397" y="1143"/>
                  </a:lnTo>
                  <a:lnTo>
                    <a:pt x="1424" y="1148"/>
                  </a:lnTo>
                  <a:lnTo>
                    <a:pt x="1449" y="1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912" name="Freeform 10"/>
            <p:cNvSpPr>
              <a:spLocks/>
            </p:cNvSpPr>
            <p:nvPr/>
          </p:nvSpPr>
          <p:spPr bwMode="auto">
            <a:xfrm>
              <a:off x="4587" y="1170"/>
              <a:ext cx="325" cy="258"/>
            </a:xfrm>
            <a:custGeom>
              <a:avLst/>
              <a:gdLst>
                <a:gd name="T0" fmla="*/ 74 w 325"/>
                <a:gd name="T1" fmla="*/ 0 h 258"/>
                <a:gd name="T2" fmla="*/ 95 w 325"/>
                <a:gd name="T3" fmla="*/ 17 h 258"/>
                <a:gd name="T4" fmla="*/ 116 w 325"/>
                <a:gd name="T5" fmla="*/ 35 h 258"/>
                <a:gd name="T6" fmla="*/ 137 w 325"/>
                <a:gd name="T7" fmla="*/ 53 h 258"/>
                <a:gd name="T8" fmla="*/ 155 w 325"/>
                <a:gd name="T9" fmla="*/ 70 h 258"/>
                <a:gd name="T10" fmla="*/ 174 w 325"/>
                <a:gd name="T11" fmla="*/ 87 h 258"/>
                <a:gd name="T12" fmla="*/ 191 w 325"/>
                <a:gd name="T13" fmla="*/ 105 h 258"/>
                <a:gd name="T14" fmla="*/ 209 w 325"/>
                <a:gd name="T15" fmla="*/ 121 h 258"/>
                <a:gd name="T16" fmla="*/ 225 w 325"/>
                <a:gd name="T17" fmla="*/ 137 h 258"/>
                <a:gd name="T18" fmla="*/ 240 w 325"/>
                <a:gd name="T19" fmla="*/ 153 h 258"/>
                <a:gd name="T20" fmla="*/ 253 w 325"/>
                <a:gd name="T21" fmla="*/ 169 h 258"/>
                <a:gd name="T22" fmla="*/ 268 w 325"/>
                <a:gd name="T23" fmla="*/ 185 h 258"/>
                <a:gd name="T24" fmla="*/ 280 w 325"/>
                <a:gd name="T25" fmla="*/ 200 h 258"/>
                <a:gd name="T26" fmla="*/ 294 w 325"/>
                <a:gd name="T27" fmla="*/ 215 h 258"/>
                <a:gd name="T28" fmla="*/ 304 w 325"/>
                <a:gd name="T29" fmla="*/ 229 h 258"/>
                <a:gd name="T30" fmla="*/ 314 w 325"/>
                <a:gd name="T31" fmla="*/ 243 h 258"/>
                <a:gd name="T32" fmla="*/ 325 w 325"/>
                <a:gd name="T33" fmla="*/ 258 h 258"/>
                <a:gd name="T34" fmla="*/ 307 w 325"/>
                <a:gd name="T35" fmla="*/ 249 h 258"/>
                <a:gd name="T36" fmla="*/ 289 w 325"/>
                <a:gd name="T37" fmla="*/ 241 h 258"/>
                <a:gd name="T38" fmla="*/ 271 w 325"/>
                <a:gd name="T39" fmla="*/ 233 h 258"/>
                <a:gd name="T40" fmla="*/ 252 w 325"/>
                <a:gd name="T41" fmla="*/ 222 h 258"/>
                <a:gd name="T42" fmla="*/ 232 w 325"/>
                <a:gd name="T43" fmla="*/ 213 h 258"/>
                <a:gd name="T44" fmla="*/ 213 w 325"/>
                <a:gd name="T45" fmla="*/ 201 h 258"/>
                <a:gd name="T46" fmla="*/ 192 w 325"/>
                <a:gd name="T47" fmla="*/ 190 h 258"/>
                <a:gd name="T48" fmla="*/ 171 w 325"/>
                <a:gd name="T49" fmla="*/ 178 h 258"/>
                <a:gd name="T50" fmla="*/ 150 w 325"/>
                <a:gd name="T51" fmla="*/ 166 h 258"/>
                <a:gd name="T52" fmla="*/ 130 w 325"/>
                <a:gd name="T53" fmla="*/ 152 h 258"/>
                <a:gd name="T54" fmla="*/ 109 w 325"/>
                <a:gd name="T55" fmla="*/ 137 h 258"/>
                <a:gd name="T56" fmla="*/ 88 w 325"/>
                <a:gd name="T57" fmla="*/ 123 h 258"/>
                <a:gd name="T58" fmla="*/ 65 w 325"/>
                <a:gd name="T59" fmla="*/ 108 h 258"/>
                <a:gd name="T60" fmla="*/ 45 w 325"/>
                <a:gd name="T61" fmla="*/ 93 h 258"/>
                <a:gd name="T62" fmla="*/ 22 w 325"/>
                <a:gd name="T63" fmla="*/ 76 h 258"/>
                <a:gd name="T64" fmla="*/ 0 w 325"/>
                <a:gd name="T65" fmla="*/ 59 h 258"/>
                <a:gd name="T66" fmla="*/ 74 w 325"/>
                <a:gd name="T67" fmla="*/ 0 h 25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25"/>
                <a:gd name="T103" fmla="*/ 0 h 258"/>
                <a:gd name="T104" fmla="*/ 325 w 325"/>
                <a:gd name="T105" fmla="*/ 258 h 25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25" h="258">
                  <a:moveTo>
                    <a:pt x="74" y="0"/>
                  </a:moveTo>
                  <a:lnTo>
                    <a:pt x="95" y="17"/>
                  </a:lnTo>
                  <a:lnTo>
                    <a:pt x="116" y="35"/>
                  </a:lnTo>
                  <a:lnTo>
                    <a:pt x="137" y="53"/>
                  </a:lnTo>
                  <a:lnTo>
                    <a:pt x="155" y="70"/>
                  </a:lnTo>
                  <a:lnTo>
                    <a:pt x="174" y="87"/>
                  </a:lnTo>
                  <a:lnTo>
                    <a:pt x="191" y="105"/>
                  </a:lnTo>
                  <a:lnTo>
                    <a:pt x="209" y="121"/>
                  </a:lnTo>
                  <a:lnTo>
                    <a:pt x="225" y="137"/>
                  </a:lnTo>
                  <a:lnTo>
                    <a:pt x="240" y="153"/>
                  </a:lnTo>
                  <a:lnTo>
                    <a:pt x="253" y="169"/>
                  </a:lnTo>
                  <a:lnTo>
                    <a:pt x="268" y="185"/>
                  </a:lnTo>
                  <a:lnTo>
                    <a:pt x="280" y="200"/>
                  </a:lnTo>
                  <a:lnTo>
                    <a:pt x="294" y="215"/>
                  </a:lnTo>
                  <a:lnTo>
                    <a:pt x="304" y="229"/>
                  </a:lnTo>
                  <a:lnTo>
                    <a:pt x="314" y="243"/>
                  </a:lnTo>
                  <a:lnTo>
                    <a:pt x="325" y="258"/>
                  </a:lnTo>
                  <a:lnTo>
                    <a:pt x="307" y="249"/>
                  </a:lnTo>
                  <a:lnTo>
                    <a:pt x="289" y="241"/>
                  </a:lnTo>
                  <a:lnTo>
                    <a:pt x="271" y="233"/>
                  </a:lnTo>
                  <a:lnTo>
                    <a:pt x="252" y="222"/>
                  </a:lnTo>
                  <a:lnTo>
                    <a:pt x="232" y="213"/>
                  </a:lnTo>
                  <a:lnTo>
                    <a:pt x="213" y="201"/>
                  </a:lnTo>
                  <a:lnTo>
                    <a:pt x="192" y="190"/>
                  </a:lnTo>
                  <a:lnTo>
                    <a:pt x="171" y="178"/>
                  </a:lnTo>
                  <a:lnTo>
                    <a:pt x="150" y="166"/>
                  </a:lnTo>
                  <a:lnTo>
                    <a:pt x="130" y="152"/>
                  </a:lnTo>
                  <a:lnTo>
                    <a:pt x="109" y="137"/>
                  </a:lnTo>
                  <a:lnTo>
                    <a:pt x="88" y="123"/>
                  </a:lnTo>
                  <a:lnTo>
                    <a:pt x="65" y="108"/>
                  </a:lnTo>
                  <a:lnTo>
                    <a:pt x="45" y="93"/>
                  </a:lnTo>
                  <a:lnTo>
                    <a:pt x="22" y="76"/>
                  </a:lnTo>
                  <a:lnTo>
                    <a:pt x="0" y="59"/>
                  </a:lnTo>
                  <a:lnTo>
                    <a:pt x="74" y="0"/>
                  </a:lnTo>
                  <a:close/>
                </a:path>
              </a:pathLst>
            </a:custGeom>
            <a:solidFill>
              <a:srgbClr val="C9DB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913" name="Freeform 11"/>
            <p:cNvSpPr>
              <a:spLocks/>
            </p:cNvSpPr>
            <p:nvPr/>
          </p:nvSpPr>
          <p:spPr bwMode="auto">
            <a:xfrm>
              <a:off x="4071" y="756"/>
              <a:ext cx="716" cy="566"/>
            </a:xfrm>
            <a:custGeom>
              <a:avLst/>
              <a:gdLst>
                <a:gd name="T0" fmla="*/ 686 w 716"/>
                <a:gd name="T1" fmla="*/ 11 h 566"/>
                <a:gd name="T2" fmla="*/ 666 w 716"/>
                <a:gd name="T3" fmla="*/ 4 h 566"/>
                <a:gd name="T4" fmla="*/ 641 w 716"/>
                <a:gd name="T5" fmla="*/ 0 h 566"/>
                <a:gd name="T6" fmla="*/ 613 w 716"/>
                <a:gd name="T7" fmla="*/ 2 h 566"/>
                <a:gd name="T8" fmla="*/ 605 w 716"/>
                <a:gd name="T9" fmla="*/ 32 h 566"/>
                <a:gd name="T10" fmla="*/ 592 w 716"/>
                <a:gd name="T11" fmla="*/ 103 h 566"/>
                <a:gd name="T12" fmla="*/ 541 w 716"/>
                <a:gd name="T13" fmla="*/ 186 h 566"/>
                <a:gd name="T14" fmla="*/ 458 w 716"/>
                <a:gd name="T15" fmla="*/ 275 h 566"/>
                <a:gd name="T16" fmla="*/ 377 w 716"/>
                <a:gd name="T17" fmla="*/ 341 h 566"/>
                <a:gd name="T18" fmla="*/ 321 w 716"/>
                <a:gd name="T19" fmla="*/ 380 h 566"/>
                <a:gd name="T20" fmla="*/ 264 w 716"/>
                <a:gd name="T21" fmla="*/ 413 h 566"/>
                <a:gd name="T22" fmla="*/ 209 w 716"/>
                <a:gd name="T23" fmla="*/ 440 h 566"/>
                <a:gd name="T24" fmla="*/ 157 w 716"/>
                <a:gd name="T25" fmla="*/ 460 h 566"/>
                <a:gd name="T26" fmla="*/ 106 w 716"/>
                <a:gd name="T27" fmla="*/ 473 h 566"/>
                <a:gd name="T28" fmla="*/ 61 w 716"/>
                <a:gd name="T29" fmla="*/ 478 h 566"/>
                <a:gd name="T30" fmla="*/ 22 w 716"/>
                <a:gd name="T31" fmla="*/ 476 h 566"/>
                <a:gd name="T32" fmla="*/ 0 w 716"/>
                <a:gd name="T33" fmla="*/ 496 h 566"/>
                <a:gd name="T34" fmla="*/ 7 w 716"/>
                <a:gd name="T35" fmla="*/ 536 h 566"/>
                <a:gd name="T36" fmla="*/ 33 w 716"/>
                <a:gd name="T37" fmla="*/ 559 h 566"/>
                <a:gd name="T38" fmla="*/ 70 w 716"/>
                <a:gd name="T39" fmla="*/ 566 h 566"/>
                <a:gd name="T40" fmla="*/ 118 w 716"/>
                <a:gd name="T41" fmla="*/ 563 h 566"/>
                <a:gd name="T42" fmla="*/ 173 w 716"/>
                <a:gd name="T43" fmla="*/ 549 h 566"/>
                <a:gd name="T44" fmla="*/ 236 w 716"/>
                <a:gd name="T45" fmla="*/ 526 h 566"/>
                <a:gd name="T46" fmla="*/ 301 w 716"/>
                <a:gd name="T47" fmla="*/ 493 h 566"/>
                <a:gd name="T48" fmla="*/ 371 w 716"/>
                <a:gd name="T49" fmla="*/ 453 h 566"/>
                <a:gd name="T50" fmla="*/ 441 w 716"/>
                <a:gd name="T51" fmla="*/ 404 h 566"/>
                <a:gd name="T52" fmla="*/ 511 w 716"/>
                <a:gd name="T53" fmla="*/ 349 h 566"/>
                <a:gd name="T54" fmla="*/ 573 w 716"/>
                <a:gd name="T55" fmla="*/ 294 h 566"/>
                <a:gd name="T56" fmla="*/ 623 w 716"/>
                <a:gd name="T57" fmla="*/ 238 h 566"/>
                <a:gd name="T58" fmla="*/ 665 w 716"/>
                <a:gd name="T59" fmla="*/ 185 h 566"/>
                <a:gd name="T60" fmla="*/ 693 w 716"/>
                <a:gd name="T61" fmla="*/ 137 h 566"/>
                <a:gd name="T62" fmla="*/ 711 w 716"/>
                <a:gd name="T63" fmla="*/ 93 h 566"/>
                <a:gd name="T64" fmla="*/ 716 w 716"/>
                <a:gd name="T65" fmla="*/ 57 h 566"/>
                <a:gd name="T66" fmla="*/ 705 w 716"/>
                <a:gd name="T67" fmla="*/ 27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16"/>
                <a:gd name="T103" fmla="*/ 0 h 566"/>
                <a:gd name="T104" fmla="*/ 716 w 716"/>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16" h="566">
                  <a:moveTo>
                    <a:pt x="695" y="17"/>
                  </a:moveTo>
                  <a:lnTo>
                    <a:pt x="686" y="11"/>
                  </a:lnTo>
                  <a:lnTo>
                    <a:pt x="677" y="7"/>
                  </a:lnTo>
                  <a:lnTo>
                    <a:pt x="666" y="4"/>
                  </a:lnTo>
                  <a:lnTo>
                    <a:pt x="654" y="2"/>
                  </a:lnTo>
                  <a:lnTo>
                    <a:pt x="641" y="0"/>
                  </a:lnTo>
                  <a:lnTo>
                    <a:pt x="628" y="0"/>
                  </a:lnTo>
                  <a:lnTo>
                    <a:pt x="613" y="2"/>
                  </a:lnTo>
                  <a:lnTo>
                    <a:pt x="598" y="4"/>
                  </a:lnTo>
                  <a:lnTo>
                    <a:pt x="605" y="32"/>
                  </a:lnTo>
                  <a:lnTo>
                    <a:pt x="604" y="66"/>
                  </a:lnTo>
                  <a:lnTo>
                    <a:pt x="592" y="103"/>
                  </a:lnTo>
                  <a:lnTo>
                    <a:pt x="571" y="144"/>
                  </a:lnTo>
                  <a:lnTo>
                    <a:pt x="541" y="186"/>
                  </a:lnTo>
                  <a:lnTo>
                    <a:pt x="504" y="230"/>
                  </a:lnTo>
                  <a:lnTo>
                    <a:pt x="458" y="275"/>
                  </a:lnTo>
                  <a:lnTo>
                    <a:pt x="406" y="319"/>
                  </a:lnTo>
                  <a:lnTo>
                    <a:pt x="377" y="341"/>
                  </a:lnTo>
                  <a:lnTo>
                    <a:pt x="349" y="361"/>
                  </a:lnTo>
                  <a:lnTo>
                    <a:pt x="321" y="380"/>
                  </a:lnTo>
                  <a:lnTo>
                    <a:pt x="292" y="397"/>
                  </a:lnTo>
                  <a:lnTo>
                    <a:pt x="264" y="413"/>
                  </a:lnTo>
                  <a:lnTo>
                    <a:pt x="236" y="427"/>
                  </a:lnTo>
                  <a:lnTo>
                    <a:pt x="209" y="440"/>
                  </a:lnTo>
                  <a:lnTo>
                    <a:pt x="182" y="450"/>
                  </a:lnTo>
                  <a:lnTo>
                    <a:pt x="157" y="460"/>
                  </a:lnTo>
                  <a:lnTo>
                    <a:pt x="131" y="467"/>
                  </a:lnTo>
                  <a:lnTo>
                    <a:pt x="106" y="473"/>
                  </a:lnTo>
                  <a:lnTo>
                    <a:pt x="83" y="476"/>
                  </a:lnTo>
                  <a:lnTo>
                    <a:pt x="61" y="478"/>
                  </a:lnTo>
                  <a:lnTo>
                    <a:pt x="40" y="477"/>
                  </a:lnTo>
                  <a:lnTo>
                    <a:pt x="22" y="476"/>
                  </a:lnTo>
                  <a:lnTo>
                    <a:pt x="4" y="471"/>
                  </a:lnTo>
                  <a:lnTo>
                    <a:pt x="0" y="496"/>
                  </a:lnTo>
                  <a:lnTo>
                    <a:pt x="0" y="517"/>
                  </a:lnTo>
                  <a:lnTo>
                    <a:pt x="7" y="536"/>
                  </a:lnTo>
                  <a:lnTo>
                    <a:pt x="19" y="550"/>
                  </a:lnTo>
                  <a:lnTo>
                    <a:pt x="33" y="559"/>
                  </a:lnTo>
                  <a:lnTo>
                    <a:pt x="51" y="563"/>
                  </a:lnTo>
                  <a:lnTo>
                    <a:pt x="70" y="566"/>
                  </a:lnTo>
                  <a:lnTo>
                    <a:pt x="92" y="566"/>
                  </a:lnTo>
                  <a:lnTo>
                    <a:pt x="118" y="563"/>
                  </a:lnTo>
                  <a:lnTo>
                    <a:pt x="145" y="557"/>
                  </a:lnTo>
                  <a:lnTo>
                    <a:pt x="173" y="549"/>
                  </a:lnTo>
                  <a:lnTo>
                    <a:pt x="204" y="539"/>
                  </a:lnTo>
                  <a:lnTo>
                    <a:pt x="236" y="526"/>
                  </a:lnTo>
                  <a:lnTo>
                    <a:pt x="268" y="510"/>
                  </a:lnTo>
                  <a:lnTo>
                    <a:pt x="301" y="493"/>
                  </a:lnTo>
                  <a:lnTo>
                    <a:pt x="337" y="474"/>
                  </a:lnTo>
                  <a:lnTo>
                    <a:pt x="371" y="453"/>
                  </a:lnTo>
                  <a:lnTo>
                    <a:pt x="407" y="429"/>
                  </a:lnTo>
                  <a:lnTo>
                    <a:pt x="441" y="404"/>
                  </a:lnTo>
                  <a:lnTo>
                    <a:pt x="477" y="377"/>
                  </a:lnTo>
                  <a:lnTo>
                    <a:pt x="511" y="349"/>
                  </a:lnTo>
                  <a:lnTo>
                    <a:pt x="543" y="321"/>
                  </a:lnTo>
                  <a:lnTo>
                    <a:pt x="573" y="294"/>
                  </a:lnTo>
                  <a:lnTo>
                    <a:pt x="599" y="265"/>
                  </a:lnTo>
                  <a:lnTo>
                    <a:pt x="623" y="238"/>
                  </a:lnTo>
                  <a:lnTo>
                    <a:pt x="646" y="211"/>
                  </a:lnTo>
                  <a:lnTo>
                    <a:pt x="665" y="185"/>
                  </a:lnTo>
                  <a:lnTo>
                    <a:pt x="680" y="161"/>
                  </a:lnTo>
                  <a:lnTo>
                    <a:pt x="693" y="137"/>
                  </a:lnTo>
                  <a:lnTo>
                    <a:pt x="704" y="115"/>
                  </a:lnTo>
                  <a:lnTo>
                    <a:pt x="711" y="93"/>
                  </a:lnTo>
                  <a:lnTo>
                    <a:pt x="714" y="75"/>
                  </a:lnTo>
                  <a:lnTo>
                    <a:pt x="716" y="57"/>
                  </a:lnTo>
                  <a:lnTo>
                    <a:pt x="711" y="42"/>
                  </a:lnTo>
                  <a:lnTo>
                    <a:pt x="705" y="27"/>
                  </a:lnTo>
                  <a:lnTo>
                    <a:pt x="695" y="17"/>
                  </a:lnTo>
                  <a:close/>
                </a:path>
              </a:pathLst>
            </a:custGeom>
            <a:solidFill>
              <a:srgbClr val="7084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268" name="Freeform 12"/>
            <p:cNvSpPr>
              <a:spLocks/>
            </p:cNvSpPr>
            <p:nvPr/>
          </p:nvSpPr>
          <p:spPr bwMode="auto">
            <a:xfrm>
              <a:off x="3856" y="587"/>
              <a:ext cx="700" cy="551"/>
            </a:xfrm>
            <a:custGeom>
              <a:avLst/>
              <a:gdLst/>
              <a:ahLst/>
              <a:cxnLst>
                <a:cxn ang="0">
                  <a:pos x="677" y="173"/>
                </a:cxn>
                <a:cxn ang="0">
                  <a:pos x="324" y="0"/>
                </a:cxn>
                <a:cxn ang="0">
                  <a:pos x="310" y="17"/>
                </a:cxn>
                <a:cxn ang="0">
                  <a:pos x="297" y="35"/>
                </a:cxn>
                <a:cxn ang="0">
                  <a:pos x="281" y="54"/>
                </a:cxn>
                <a:cxn ang="0">
                  <a:pos x="264" y="72"/>
                </a:cxn>
                <a:cxn ang="0">
                  <a:pos x="246" y="90"/>
                </a:cxn>
                <a:cxn ang="0">
                  <a:pos x="225" y="109"/>
                </a:cxn>
                <a:cxn ang="0">
                  <a:pos x="206" y="127"/>
                </a:cxn>
                <a:cxn ang="0">
                  <a:pos x="184" y="145"/>
                </a:cxn>
                <a:cxn ang="0">
                  <a:pos x="161" y="162"/>
                </a:cxn>
                <a:cxn ang="0">
                  <a:pos x="139" y="178"/>
                </a:cxn>
                <a:cxn ang="0">
                  <a:pos x="115" y="194"/>
                </a:cxn>
                <a:cxn ang="0">
                  <a:pos x="93" y="208"/>
                </a:cxn>
                <a:cxn ang="0">
                  <a:pos x="69" y="221"/>
                </a:cxn>
                <a:cxn ang="0">
                  <a:pos x="45" y="234"/>
                </a:cxn>
                <a:cxn ang="0">
                  <a:pos x="23" y="245"/>
                </a:cxn>
                <a:cxn ang="0">
                  <a:pos x="0" y="255"/>
                </a:cxn>
                <a:cxn ang="0">
                  <a:pos x="218" y="534"/>
                </a:cxn>
                <a:cxn ang="0">
                  <a:pos x="230" y="541"/>
                </a:cxn>
                <a:cxn ang="0">
                  <a:pos x="243" y="547"/>
                </a:cxn>
                <a:cxn ang="0">
                  <a:pos x="260" y="550"/>
                </a:cxn>
                <a:cxn ang="0">
                  <a:pos x="276" y="551"/>
                </a:cxn>
                <a:cxn ang="0">
                  <a:pos x="294" y="551"/>
                </a:cxn>
                <a:cxn ang="0">
                  <a:pos x="313" y="547"/>
                </a:cxn>
                <a:cxn ang="0">
                  <a:pos x="334" y="544"/>
                </a:cxn>
                <a:cxn ang="0">
                  <a:pos x="357" y="537"/>
                </a:cxn>
                <a:cxn ang="0">
                  <a:pos x="379" y="530"/>
                </a:cxn>
                <a:cxn ang="0">
                  <a:pos x="403" y="519"/>
                </a:cxn>
                <a:cxn ang="0">
                  <a:pos x="425" y="508"/>
                </a:cxn>
                <a:cxn ang="0">
                  <a:pos x="451" y="496"/>
                </a:cxn>
                <a:cxn ang="0">
                  <a:pos x="474" y="481"/>
                </a:cxn>
                <a:cxn ang="0">
                  <a:pos x="498" y="465"/>
                </a:cxn>
                <a:cxn ang="0">
                  <a:pos x="524" y="448"/>
                </a:cxn>
                <a:cxn ang="0">
                  <a:pos x="547" y="430"/>
                </a:cxn>
                <a:cxn ang="0">
                  <a:pos x="592" y="392"/>
                </a:cxn>
                <a:cxn ang="0">
                  <a:pos x="629" y="353"/>
                </a:cxn>
                <a:cxn ang="0">
                  <a:pos x="659" y="317"/>
                </a:cxn>
                <a:cxn ang="0">
                  <a:pos x="682" y="280"/>
                </a:cxn>
                <a:cxn ang="0">
                  <a:pos x="695" y="247"/>
                </a:cxn>
                <a:cxn ang="0">
                  <a:pos x="700" y="218"/>
                </a:cxn>
                <a:cxn ang="0">
                  <a:pos x="694" y="193"/>
                </a:cxn>
                <a:cxn ang="0">
                  <a:pos x="677" y="173"/>
                </a:cxn>
              </a:cxnLst>
              <a:rect l="0" t="0" r="r" b="b"/>
              <a:pathLst>
                <a:path w="700" h="551">
                  <a:moveTo>
                    <a:pt x="677" y="173"/>
                  </a:moveTo>
                  <a:lnTo>
                    <a:pt x="324" y="0"/>
                  </a:lnTo>
                  <a:lnTo>
                    <a:pt x="310" y="17"/>
                  </a:lnTo>
                  <a:lnTo>
                    <a:pt x="297" y="35"/>
                  </a:lnTo>
                  <a:lnTo>
                    <a:pt x="281" y="54"/>
                  </a:lnTo>
                  <a:lnTo>
                    <a:pt x="264" y="72"/>
                  </a:lnTo>
                  <a:lnTo>
                    <a:pt x="246" y="90"/>
                  </a:lnTo>
                  <a:lnTo>
                    <a:pt x="225" y="109"/>
                  </a:lnTo>
                  <a:lnTo>
                    <a:pt x="206" y="127"/>
                  </a:lnTo>
                  <a:lnTo>
                    <a:pt x="184" y="145"/>
                  </a:lnTo>
                  <a:lnTo>
                    <a:pt x="161" y="162"/>
                  </a:lnTo>
                  <a:lnTo>
                    <a:pt x="139" y="178"/>
                  </a:lnTo>
                  <a:lnTo>
                    <a:pt x="115" y="194"/>
                  </a:lnTo>
                  <a:lnTo>
                    <a:pt x="93" y="208"/>
                  </a:lnTo>
                  <a:lnTo>
                    <a:pt x="69" y="221"/>
                  </a:lnTo>
                  <a:lnTo>
                    <a:pt x="45" y="234"/>
                  </a:lnTo>
                  <a:lnTo>
                    <a:pt x="23" y="245"/>
                  </a:lnTo>
                  <a:lnTo>
                    <a:pt x="0" y="255"/>
                  </a:lnTo>
                  <a:lnTo>
                    <a:pt x="218" y="534"/>
                  </a:lnTo>
                  <a:lnTo>
                    <a:pt x="230" y="541"/>
                  </a:lnTo>
                  <a:lnTo>
                    <a:pt x="243" y="547"/>
                  </a:lnTo>
                  <a:lnTo>
                    <a:pt x="260" y="550"/>
                  </a:lnTo>
                  <a:lnTo>
                    <a:pt x="276" y="551"/>
                  </a:lnTo>
                  <a:lnTo>
                    <a:pt x="294" y="551"/>
                  </a:lnTo>
                  <a:lnTo>
                    <a:pt x="313" y="547"/>
                  </a:lnTo>
                  <a:lnTo>
                    <a:pt x="334" y="544"/>
                  </a:lnTo>
                  <a:lnTo>
                    <a:pt x="357" y="537"/>
                  </a:lnTo>
                  <a:lnTo>
                    <a:pt x="379" y="530"/>
                  </a:lnTo>
                  <a:lnTo>
                    <a:pt x="403" y="519"/>
                  </a:lnTo>
                  <a:lnTo>
                    <a:pt x="425" y="508"/>
                  </a:lnTo>
                  <a:lnTo>
                    <a:pt x="451" y="496"/>
                  </a:lnTo>
                  <a:lnTo>
                    <a:pt x="474" y="481"/>
                  </a:lnTo>
                  <a:lnTo>
                    <a:pt x="498" y="465"/>
                  </a:lnTo>
                  <a:lnTo>
                    <a:pt x="524" y="448"/>
                  </a:lnTo>
                  <a:lnTo>
                    <a:pt x="547" y="430"/>
                  </a:lnTo>
                  <a:lnTo>
                    <a:pt x="592" y="392"/>
                  </a:lnTo>
                  <a:lnTo>
                    <a:pt x="629" y="353"/>
                  </a:lnTo>
                  <a:lnTo>
                    <a:pt x="659" y="317"/>
                  </a:lnTo>
                  <a:lnTo>
                    <a:pt x="682" y="280"/>
                  </a:lnTo>
                  <a:lnTo>
                    <a:pt x="695" y="247"/>
                  </a:lnTo>
                  <a:lnTo>
                    <a:pt x="700" y="218"/>
                  </a:lnTo>
                  <a:lnTo>
                    <a:pt x="694" y="193"/>
                  </a:lnTo>
                  <a:lnTo>
                    <a:pt x="677" y="173"/>
                  </a:lnTo>
                  <a:close/>
                </a:path>
              </a:pathLst>
            </a:custGeom>
            <a:solidFill>
              <a:srgbClr val="7084FF"/>
            </a:solidFill>
            <a:ln w="9525">
              <a:noFill/>
              <a:round/>
              <a:headEnd/>
              <a:tailEnd/>
            </a:ln>
            <a:scene3d>
              <a:camera prst="orthographicFront">
                <a:rot lat="0" lon="21299999" rev="0"/>
              </a:camera>
              <a:lightRig rig="threePt" dir="t"/>
            </a:scene3d>
          </p:spPr>
          <p:txBody>
            <a:bodyPr/>
            <a:lstStyle/>
            <a:p>
              <a:pPr>
                <a:defRPr/>
              </a:pPr>
              <a:endParaRPr lang="en-US"/>
            </a:p>
          </p:txBody>
        </p:sp>
        <p:sp>
          <p:nvSpPr>
            <p:cNvPr id="123915" name="Freeform 13"/>
            <p:cNvSpPr>
              <a:spLocks/>
            </p:cNvSpPr>
            <p:nvPr/>
          </p:nvSpPr>
          <p:spPr bwMode="auto">
            <a:xfrm>
              <a:off x="3709" y="470"/>
              <a:ext cx="411" cy="326"/>
            </a:xfrm>
            <a:custGeom>
              <a:avLst/>
              <a:gdLst>
                <a:gd name="T0" fmla="*/ 267 w 411"/>
                <a:gd name="T1" fmla="*/ 212 h 326"/>
                <a:gd name="T2" fmla="*/ 305 w 411"/>
                <a:gd name="T3" fmla="*/ 180 h 326"/>
                <a:gd name="T4" fmla="*/ 338 w 411"/>
                <a:gd name="T5" fmla="*/ 147 h 326"/>
                <a:gd name="T6" fmla="*/ 366 w 411"/>
                <a:gd name="T7" fmla="*/ 117 h 326"/>
                <a:gd name="T8" fmla="*/ 389 w 411"/>
                <a:gd name="T9" fmla="*/ 87 h 326"/>
                <a:gd name="T10" fmla="*/ 404 w 411"/>
                <a:gd name="T11" fmla="*/ 61 h 326"/>
                <a:gd name="T12" fmla="*/ 411 w 411"/>
                <a:gd name="T13" fmla="*/ 39 h 326"/>
                <a:gd name="T14" fmla="*/ 411 w 411"/>
                <a:gd name="T15" fmla="*/ 20 h 326"/>
                <a:gd name="T16" fmla="*/ 402 w 411"/>
                <a:gd name="T17" fmla="*/ 7 h 326"/>
                <a:gd name="T18" fmla="*/ 395 w 411"/>
                <a:gd name="T19" fmla="*/ 4 h 326"/>
                <a:gd name="T20" fmla="*/ 386 w 411"/>
                <a:gd name="T21" fmla="*/ 1 h 326"/>
                <a:gd name="T22" fmla="*/ 375 w 411"/>
                <a:gd name="T23" fmla="*/ 0 h 326"/>
                <a:gd name="T24" fmla="*/ 363 w 411"/>
                <a:gd name="T25" fmla="*/ 1 h 326"/>
                <a:gd name="T26" fmla="*/ 350 w 411"/>
                <a:gd name="T27" fmla="*/ 4 h 326"/>
                <a:gd name="T28" fmla="*/ 335 w 411"/>
                <a:gd name="T29" fmla="*/ 7 h 326"/>
                <a:gd name="T30" fmla="*/ 319 w 411"/>
                <a:gd name="T31" fmla="*/ 12 h 326"/>
                <a:gd name="T32" fmla="*/ 302 w 411"/>
                <a:gd name="T33" fmla="*/ 19 h 326"/>
                <a:gd name="T34" fmla="*/ 284 w 411"/>
                <a:gd name="T35" fmla="*/ 27 h 326"/>
                <a:gd name="T36" fmla="*/ 265 w 411"/>
                <a:gd name="T37" fmla="*/ 35 h 326"/>
                <a:gd name="T38" fmla="*/ 246 w 411"/>
                <a:gd name="T39" fmla="*/ 46 h 326"/>
                <a:gd name="T40" fmla="*/ 226 w 411"/>
                <a:gd name="T41" fmla="*/ 58 h 326"/>
                <a:gd name="T42" fmla="*/ 205 w 411"/>
                <a:gd name="T43" fmla="*/ 71 h 326"/>
                <a:gd name="T44" fmla="*/ 185 w 411"/>
                <a:gd name="T45" fmla="*/ 84 h 326"/>
                <a:gd name="T46" fmla="*/ 165 w 411"/>
                <a:gd name="T47" fmla="*/ 99 h 326"/>
                <a:gd name="T48" fmla="*/ 144 w 411"/>
                <a:gd name="T49" fmla="*/ 114 h 326"/>
                <a:gd name="T50" fmla="*/ 105 w 411"/>
                <a:gd name="T51" fmla="*/ 146 h 326"/>
                <a:gd name="T52" fmla="*/ 73 w 411"/>
                <a:gd name="T53" fmla="*/ 179 h 326"/>
                <a:gd name="T54" fmla="*/ 44 w 411"/>
                <a:gd name="T55" fmla="*/ 210 h 326"/>
                <a:gd name="T56" fmla="*/ 23 w 411"/>
                <a:gd name="T57" fmla="*/ 239 h 326"/>
                <a:gd name="T58" fmla="*/ 7 w 411"/>
                <a:gd name="T59" fmla="*/ 265 h 326"/>
                <a:gd name="T60" fmla="*/ 0 w 411"/>
                <a:gd name="T61" fmla="*/ 288 h 326"/>
                <a:gd name="T62" fmla="*/ 0 w 411"/>
                <a:gd name="T63" fmla="*/ 306 h 326"/>
                <a:gd name="T64" fmla="*/ 9 w 411"/>
                <a:gd name="T65" fmla="*/ 319 h 326"/>
                <a:gd name="T66" fmla="*/ 16 w 411"/>
                <a:gd name="T67" fmla="*/ 324 h 326"/>
                <a:gd name="T68" fmla="*/ 25 w 411"/>
                <a:gd name="T69" fmla="*/ 326 h 326"/>
                <a:gd name="T70" fmla="*/ 35 w 411"/>
                <a:gd name="T71" fmla="*/ 326 h 326"/>
                <a:gd name="T72" fmla="*/ 47 w 411"/>
                <a:gd name="T73" fmla="*/ 326 h 326"/>
                <a:gd name="T74" fmla="*/ 62 w 411"/>
                <a:gd name="T75" fmla="*/ 324 h 326"/>
                <a:gd name="T76" fmla="*/ 77 w 411"/>
                <a:gd name="T77" fmla="*/ 320 h 326"/>
                <a:gd name="T78" fmla="*/ 92 w 411"/>
                <a:gd name="T79" fmla="*/ 315 h 326"/>
                <a:gd name="T80" fmla="*/ 110 w 411"/>
                <a:gd name="T81" fmla="*/ 308 h 326"/>
                <a:gd name="T82" fmla="*/ 128 w 411"/>
                <a:gd name="T83" fmla="*/ 300 h 326"/>
                <a:gd name="T84" fmla="*/ 146 w 411"/>
                <a:gd name="T85" fmla="*/ 291 h 326"/>
                <a:gd name="T86" fmla="*/ 165 w 411"/>
                <a:gd name="T87" fmla="*/ 280 h 326"/>
                <a:gd name="T88" fmla="*/ 185 w 411"/>
                <a:gd name="T89" fmla="*/ 269 h 326"/>
                <a:gd name="T90" fmla="*/ 205 w 411"/>
                <a:gd name="T91" fmla="*/ 256 h 326"/>
                <a:gd name="T92" fmla="*/ 226 w 411"/>
                <a:gd name="T93" fmla="*/ 243 h 326"/>
                <a:gd name="T94" fmla="*/ 246 w 411"/>
                <a:gd name="T95" fmla="*/ 227 h 326"/>
                <a:gd name="T96" fmla="*/ 267 w 411"/>
                <a:gd name="T97" fmla="*/ 212 h 32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11"/>
                <a:gd name="T148" fmla="*/ 0 h 326"/>
                <a:gd name="T149" fmla="*/ 411 w 411"/>
                <a:gd name="T150" fmla="*/ 326 h 32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11" h="326">
                  <a:moveTo>
                    <a:pt x="267" y="212"/>
                  </a:moveTo>
                  <a:lnTo>
                    <a:pt x="305" y="180"/>
                  </a:lnTo>
                  <a:lnTo>
                    <a:pt x="338" y="147"/>
                  </a:lnTo>
                  <a:lnTo>
                    <a:pt x="366" y="117"/>
                  </a:lnTo>
                  <a:lnTo>
                    <a:pt x="389" y="87"/>
                  </a:lnTo>
                  <a:lnTo>
                    <a:pt x="404" y="61"/>
                  </a:lnTo>
                  <a:lnTo>
                    <a:pt x="411" y="39"/>
                  </a:lnTo>
                  <a:lnTo>
                    <a:pt x="411" y="20"/>
                  </a:lnTo>
                  <a:lnTo>
                    <a:pt x="402" y="7"/>
                  </a:lnTo>
                  <a:lnTo>
                    <a:pt x="395" y="4"/>
                  </a:lnTo>
                  <a:lnTo>
                    <a:pt x="386" y="1"/>
                  </a:lnTo>
                  <a:lnTo>
                    <a:pt x="375" y="0"/>
                  </a:lnTo>
                  <a:lnTo>
                    <a:pt x="363" y="1"/>
                  </a:lnTo>
                  <a:lnTo>
                    <a:pt x="350" y="4"/>
                  </a:lnTo>
                  <a:lnTo>
                    <a:pt x="335" y="7"/>
                  </a:lnTo>
                  <a:lnTo>
                    <a:pt x="319" y="12"/>
                  </a:lnTo>
                  <a:lnTo>
                    <a:pt x="302" y="19"/>
                  </a:lnTo>
                  <a:lnTo>
                    <a:pt x="284" y="27"/>
                  </a:lnTo>
                  <a:lnTo>
                    <a:pt x="265" y="35"/>
                  </a:lnTo>
                  <a:lnTo>
                    <a:pt x="246" y="46"/>
                  </a:lnTo>
                  <a:lnTo>
                    <a:pt x="226" y="58"/>
                  </a:lnTo>
                  <a:lnTo>
                    <a:pt x="205" y="71"/>
                  </a:lnTo>
                  <a:lnTo>
                    <a:pt x="185" y="84"/>
                  </a:lnTo>
                  <a:lnTo>
                    <a:pt x="165" y="99"/>
                  </a:lnTo>
                  <a:lnTo>
                    <a:pt x="144" y="114"/>
                  </a:lnTo>
                  <a:lnTo>
                    <a:pt x="105" y="146"/>
                  </a:lnTo>
                  <a:lnTo>
                    <a:pt x="73" y="179"/>
                  </a:lnTo>
                  <a:lnTo>
                    <a:pt x="44" y="210"/>
                  </a:lnTo>
                  <a:lnTo>
                    <a:pt x="23" y="239"/>
                  </a:lnTo>
                  <a:lnTo>
                    <a:pt x="7" y="265"/>
                  </a:lnTo>
                  <a:lnTo>
                    <a:pt x="0" y="288"/>
                  </a:lnTo>
                  <a:lnTo>
                    <a:pt x="0" y="306"/>
                  </a:lnTo>
                  <a:lnTo>
                    <a:pt x="9" y="319"/>
                  </a:lnTo>
                  <a:lnTo>
                    <a:pt x="16" y="324"/>
                  </a:lnTo>
                  <a:lnTo>
                    <a:pt x="25" y="326"/>
                  </a:lnTo>
                  <a:lnTo>
                    <a:pt x="35" y="326"/>
                  </a:lnTo>
                  <a:lnTo>
                    <a:pt x="47" y="326"/>
                  </a:lnTo>
                  <a:lnTo>
                    <a:pt x="62" y="324"/>
                  </a:lnTo>
                  <a:lnTo>
                    <a:pt x="77" y="320"/>
                  </a:lnTo>
                  <a:lnTo>
                    <a:pt x="92" y="315"/>
                  </a:lnTo>
                  <a:lnTo>
                    <a:pt x="110" y="308"/>
                  </a:lnTo>
                  <a:lnTo>
                    <a:pt x="128" y="300"/>
                  </a:lnTo>
                  <a:lnTo>
                    <a:pt x="146" y="291"/>
                  </a:lnTo>
                  <a:lnTo>
                    <a:pt x="165" y="280"/>
                  </a:lnTo>
                  <a:lnTo>
                    <a:pt x="185" y="269"/>
                  </a:lnTo>
                  <a:lnTo>
                    <a:pt x="205" y="256"/>
                  </a:lnTo>
                  <a:lnTo>
                    <a:pt x="226" y="243"/>
                  </a:lnTo>
                  <a:lnTo>
                    <a:pt x="246" y="227"/>
                  </a:lnTo>
                  <a:lnTo>
                    <a:pt x="267" y="212"/>
                  </a:lnTo>
                  <a:close/>
                </a:path>
              </a:pathLst>
            </a:custGeom>
            <a:solidFill>
              <a:srgbClr val="7084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Grp="1" noChangeArrowheads="1"/>
          </p:cNvSpPr>
          <p:nvPr>
            <p:ph idx="1"/>
          </p:nvPr>
        </p:nvSpPr>
        <p:spPr>
          <a:xfrm>
            <a:off x="457200" y="1935163"/>
            <a:ext cx="6553200" cy="4389437"/>
          </a:xfrm>
        </p:spPr>
        <p:txBody>
          <a:bodyPr/>
          <a:lstStyle/>
          <a:p>
            <a:pPr marL="274320" indent="-274320" fontAlgn="auto">
              <a:spcAft>
                <a:spcPts val="0"/>
              </a:spcAft>
              <a:buClr>
                <a:schemeClr val="accent3"/>
              </a:buClr>
              <a:buFont typeface="Wingdings 2"/>
              <a:buChar char=""/>
              <a:defRPr/>
            </a:pPr>
            <a:r>
              <a:rPr lang="en-US" sz="2400" dirty="0" smtClean="0"/>
              <a:t>Applicants required to pay non-discounted portion of cost</a:t>
            </a:r>
          </a:p>
          <a:p>
            <a:pPr marL="274320" indent="-274320" fontAlgn="auto">
              <a:spcAft>
                <a:spcPts val="0"/>
              </a:spcAft>
              <a:buClr>
                <a:schemeClr val="accent3"/>
              </a:buClr>
              <a:buFont typeface="Wingdings 2"/>
              <a:buChar char=""/>
              <a:defRPr/>
            </a:pPr>
            <a:r>
              <a:rPr lang="en-US" sz="2400" dirty="0" smtClean="0"/>
              <a:t>Cannot be waived by the vendor</a:t>
            </a:r>
          </a:p>
          <a:p>
            <a:pPr marL="274320" indent="-274320" fontAlgn="auto">
              <a:spcAft>
                <a:spcPts val="0"/>
              </a:spcAft>
              <a:buClr>
                <a:schemeClr val="accent3"/>
              </a:buClr>
              <a:buFont typeface="Wingdings 2"/>
              <a:buChar char=""/>
              <a:defRPr/>
            </a:pPr>
            <a:r>
              <a:rPr lang="en-US" sz="2400" dirty="0" smtClean="0"/>
              <a:t>Vendor cannot provide a “grant” </a:t>
            </a:r>
          </a:p>
          <a:p>
            <a:pPr marL="274320" indent="-274320" fontAlgn="auto">
              <a:spcAft>
                <a:spcPts val="0"/>
              </a:spcAft>
              <a:buClr>
                <a:schemeClr val="accent3"/>
              </a:buClr>
              <a:buFont typeface="Wingdings 2"/>
              <a:buChar char=""/>
              <a:defRPr/>
            </a:pPr>
            <a:r>
              <a:rPr lang="en-US" sz="2400" dirty="0" smtClean="0"/>
              <a:t>Funding must be in budget or draft budget</a:t>
            </a:r>
          </a:p>
          <a:p>
            <a:pPr marL="274320" indent="-274320" fontAlgn="auto">
              <a:spcAft>
                <a:spcPts val="0"/>
              </a:spcAft>
              <a:buClr>
                <a:schemeClr val="accent3"/>
              </a:buClr>
              <a:buFont typeface="Wingdings 2"/>
              <a:buChar char=""/>
              <a:defRPr/>
            </a:pPr>
            <a:r>
              <a:rPr lang="en-US" sz="2400" dirty="0" smtClean="0"/>
              <a:t>Must keep all invoices and copies of cancelled checks for 5 years after last day to receive service</a:t>
            </a:r>
          </a:p>
        </p:txBody>
      </p:sp>
      <p:sp>
        <p:nvSpPr>
          <p:cNvPr id="12493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BF9ABE9-0750-4AC2-866E-4EAF4ECEAEC2}" type="slidenum">
              <a:rPr lang="en-US">
                <a:solidFill>
                  <a:schemeClr val="tx2"/>
                </a:solidFill>
              </a:rPr>
              <a:pPr eaLnBrk="1" hangingPunct="1"/>
              <a:t>112</a:t>
            </a:fld>
            <a:endParaRPr lang="en-US">
              <a:solidFill>
                <a:schemeClr val="tx2"/>
              </a:solidFill>
            </a:endParaRPr>
          </a:p>
        </p:txBody>
      </p:sp>
      <p:sp>
        <p:nvSpPr>
          <p:cNvPr id="105474" name="Rectangle 2"/>
          <p:cNvSpPr>
            <a:spLocks noGrp="1" noChangeArrowheads="1"/>
          </p:cNvSpPr>
          <p:nvPr>
            <p:ph type="title"/>
          </p:nvPr>
        </p:nvSpPr>
        <p:spPr/>
        <p:txBody>
          <a:bodyPr/>
          <a:lstStyle/>
          <a:p>
            <a:pPr fontAlgn="auto">
              <a:spcAft>
                <a:spcPts val="0"/>
              </a:spcAft>
              <a:defRPr/>
            </a:pPr>
            <a:r>
              <a:rPr lang="en-US" sz="3200" dirty="0" smtClean="0"/>
              <a:t>Paying Your Share</a:t>
            </a:r>
          </a:p>
        </p:txBody>
      </p:sp>
      <p:pic>
        <p:nvPicPr>
          <p:cNvPr id="124933" name="Picture 4" descr="MCj0291970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0" y="2438400"/>
            <a:ext cx="1981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idx="1"/>
          </p:nvPr>
        </p:nvSpPr>
        <p:spPr>
          <a:xfrm>
            <a:off x="457200" y="1935163"/>
            <a:ext cx="6248400" cy="4389437"/>
          </a:xfrm>
        </p:spPr>
        <p:txBody>
          <a:bodyPr/>
          <a:lstStyle/>
          <a:p>
            <a:pPr marL="274320" indent="-274320" fontAlgn="auto">
              <a:spcAft>
                <a:spcPts val="0"/>
              </a:spcAft>
              <a:buClr>
                <a:schemeClr val="accent3"/>
              </a:buClr>
              <a:buFont typeface="Wingdings 2"/>
              <a:buChar char=""/>
              <a:defRPr/>
            </a:pPr>
            <a:r>
              <a:rPr lang="en-US" sz="2400" dirty="0" smtClean="0"/>
              <a:t>SS required when a change is made to any service on your approved 471, Item 21 attachments </a:t>
            </a:r>
          </a:p>
          <a:p>
            <a:pPr marL="274320" indent="-274320" fontAlgn="auto">
              <a:spcAft>
                <a:spcPts val="0"/>
              </a:spcAft>
              <a:buClr>
                <a:schemeClr val="accent3"/>
              </a:buClr>
              <a:buFont typeface="Wingdings 2"/>
              <a:buChar char=""/>
              <a:defRPr/>
            </a:pPr>
            <a:r>
              <a:rPr lang="en-US" sz="2400" dirty="0" smtClean="0"/>
              <a:t>After FCDL issued</a:t>
            </a:r>
          </a:p>
          <a:p>
            <a:pPr marL="274320" indent="-274320" fontAlgn="auto">
              <a:spcAft>
                <a:spcPts val="0"/>
              </a:spcAft>
              <a:buClr>
                <a:schemeClr val="accent3"/>
              </a:buClr>
              <a:buFont typeface="Wingdings 2"/>
              <a:buChar char=""/>
              <a:defRPr/>
            </a:pPr>
            <a:r>
              <a:rPr lang="en-US" sz="2400" dirty="0" smtClean="0"/>
              <a:t>Applicant must seek SLD approval which meets certain conditions</a:t>
            </a:r>
          </a:p>
          <a:p>
            <a:pPr marL="640080" lvl="1" indent="-246888" fontAlgn="auto">
              <a:spcAft>
                <a:spcPts val="0"/>
              </a:spcAft>
              <a:buFont typeface="Wingdings 2"/>
              <a:buChar char=""/>
              <a:defRPr/>
            </a:pPr>
            <a:r>
              <a:rPr lang="en-US" dirty="0" smtClean="0"/>
              <a:t>Good idea to seek approval PRIOR to doing substitution in case it’s not approved by SLD.</a:t>
            </a:r>
            <a:br>
              <a:rPr lang="en-US" dirty="0" smtClean="0"/>
            </a:br>
            <a:endParaRPr lang="en-US" dirty="0" smtClean="0"/>
          </a:p>
        </p:txBody>
      </p:sp>
      <p:sp>
        <p:nvSpPr>
          <p:cNvPr id="12595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2464234-5215-41B9-AA0C-90DD3A770974}" type="slidenum">
              <a:rPr lang="en-US">
                <a:solidFill>
                  <a:schemeClr val="tx2"/>
                </a:solidFill>
              </a:rPr>
              <a:pPr eaLnBrk="1" hangingPunct="1"/>
              <a:t>113</a:t>
            </a:fld>
            <a:endParaRPr lang="en-US">
              <a:solidFill>
                <a:schemeClr val="tx2"/>
              </a:solidFill>
            </a:endParaRPr>
          </a:p>
        </p:txBody>
      </p:sp>
      <p:sp>
        <p:nvSpPr>
          <p:cNvPr id="106498" name="Rectangle 2"/>
          <p:cNvSpPr>
            <a:spLocks noGrp="1" noChangeArrowheads="1"/>
          </p:cNvSpPr>
          <p:nvPr>
            <p:ph type="title"/>
          </p:nvPr>
        </p:nvSpPr>
        <p:spPr/>
        <p:txBody>
          <a:bodyPr/>
          <a:lstStyle/>
          <a:p>
            <a:pPr fontAlgn="auto">
              <a:spcAft>
                <a:spcPts val="0"/>
              </a:spcAft>
              <a:defRPr/>
            </a:pPr>
            <a:r>
              <a:rPr lang="en-US" sz="3200" dirty="0" smtClean="0"/>
              <a:t>Service Substitutions*</a:t>
            </a:r>
          </a:p>
        </p:txBody>
      </p:sp>
      <p:pic>
        <p:nvPicPr>
          <p:cNvPr id="12595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2590800"/>
            <a:ext cx="2743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752600"/>
            <a:ext cx="8458200" cy="4648200"/>
          </a:xfrm>
        </p:spPr>
        <p:txBody>
          <a:bodyPr>
            <a:normAutofit fontScale="85000" lnSpcReduction="20000"/>
          </a:bodyPr>
          <a:lstStyle/>
          <a:p>
            <a:pPr marL="274320" indent="-274320" fontAlgn="auto">
              <a:spcAft>
                <a:spcPts val="0"/>
              </a:spcAft>
              <a:buClr>
                <a:schemeClr val="accent3"/>
              </a:buClr>
              <a:buFont typeface="Wingdings 2"/>
              <a:buChar char=""/>
              <a:defRPr/>
            </a:pPr>
            <a:r>
              <a:rPr lang="en-US" dirty="0" smtClean="0"/>
              <a:t>Depends on the form and requirement</a:t>
            </a:r>
          </a:p>
          <a:p>
            <a:pPr marL="640080" lvl="1" indent="-246888" fontAlgn="auto">
              <a:spcAft>
                <a:spcPts val="0"/>
              </a:spcAft>
              <a:buFont typeface="Wingdings 2"/>
              <a:buChar char=""/>
              <a:defRPr/>
            </a:pPr>
            <a:r>
              <a:rPr lang="en-US" dirty="0" smtClean="0"/>
              <a:t>Form 470 – no</a:t>
            </a:r>
          </a:p>
          <a:p>
            <a:pPr marL="640080" lvl="1" indent="-246888" fontAlgn="auto">
              <a:spcAft>
                <a:spcPts val="0"/>
              </a:spcAft>
              <a:buFont typeface="Wingdings 2"/>
              <a:buChar char=""/>
              <a:defRPr/>
            </a:pPr>
            <a:r>
              <a:rPr lang="en-US" dirty="0" smtClean="0"/>
              <a:t>Form 471 – no</a:t>
            </a:r>
          </a:p>
          <a:p>
            <a:pPr marL="640080" lvl="1" indent="-246888" fontAlgn="auto">
              <a:spcAft>
                <a:spcPts val="0"/>
              </a:spcAft>
              <a:buFont typeface="Wingdings 2"/>
              <a:buChar char=""/>
              <a:defRPr/>
            </a:pPr>
            <a:r>
              <a:rPr lang="en-US" dirty="0" smtClean="0"/>
              <a:t>Form 486 – no </a:t>
            </a:r>
          </a:p>
          <a:p>
            <a:pPr marL="822960" lvl="2" indent="-246888" fontAlgn="auto">
              <a:spcAft>
                <a:spcPts val="0"/>
              </a:spcAft>
              <a:buClr>
                <a:schemeClr val="accent3"/>
              </a:buClr>
              <a:buFont typeface="Wingdings 2"/>
              <a:buChar char=""/>
              <a:defRPr/>
            </a:pPr>
            <a:r>
              <a:rPr lang="en-US" dirty="0" smtClean="0"/>
              <a:t>but they will send a reminder letter and you can then file if you missed the original deadline</a:t>
            </a:r>
          </a:p>
          <a:p>
            <a:pPr marL="640080" lvl="1" indent="-246888" fontAlgn="auto">
              <a:spcAft>
                <a:spcPts val="0"/>
              </a:spcAft>
              <a:buFont typeface="Wingdings 2"/>
              <a:buChar char=""/>
              <a:defRPr/>
            </a:pPr>
            <a:r>
              <a:rPr lang="en-US" dirty="0" smtClean="0"/>
              <a:t>Form 472 BEAR – yes.  Must be submitted by original deadline</a:t>
            </a:r>
          </a:p>
          <a:p>
            <a:pPr marL="640080" lvl="1" indent="-246888" fontAlgn="auto">
              <a:spcAft>
                <a:spcPts val="0"/>
              </a:spcAft>
              <a:buFont typeface="Wingdings 2"/>
              <a:buChar char=""/>
              <a:defRPr/>
            </a:pPr>
            <a:r>
              <a:rPr lang="en-US" dirty="0" smtClean="0"/>
              <a:t>Service delivery – recurring services – no</a:t>
            </a:r>
          </a:p>
          <a:p>
            <a:pPr marL="822960" lvl="2" indent="-246888" fontAlgn="auto">
              <a:spcAft>
                <a:spcPts val="0"/>
              </a:spcAft>
              <a:buClr>
                <a:schemeClr val="accent3"/>
              </a:buClr>
              <a:buFont typeface="Wingdings 2"/>
              <a:buChar char=""/>
              <a:defRPr/>
            </a:pPr>
            <a:r>
              <a:rPr lang="en-US" dirty="0" smtClean="0"/>
              <a:t>Services must be delivered between July 1 – June 30</a:t>
            </a:r>
          </a:p>
          <a:p>
            <a:pPr marL="640080" lvl="1" indent="-246888" fontAlgn="auto">
              <a:spcAft>
                <a:spcPts val="0"/>
              </a:spcAft>
              <a:buFont typeface="Wingdings 2"/>
              <a:buChar char=""/>
              <a:defRPr/>
            </a:pPr>
            <a:r>
              <a:rPr lang="en-US" dirty="0" smtClean="0"/>
              <a:t>Service delivery – non-recurring services – yes</a:t>
            </a:r>
          </a:p>
          <a:p>
            <a:pPr marL="822960" lvl="2" indent="-246888" fontAlgn="auto">
              <a:spcAft>
                <a:spcPts val="0"/>
              </a:spcAft>
              <a:buClr>
                <a:schemeClr val="accent3"/>
              </a:buClr>
              <a:buFont typeface="Wingdings 2"/>
              <a:buChar char=""/>
              <a:defRPr/>
            </a:pPr>
            <a:r>
              <a:rPr lang="en-US" dirty="0" smtClean="0"/>
              <a:t>Installations and equipment purchases have until Sept 30</a:t>
            </a:r>
          </a:p>
          <a:p>
            <a:pPr marL="822960" lvl="2" indent="-246888" fontAlgn="auto">
              <a:spcAft>
                <a:spcPts val="0"/>
              </a:spcAft>
              <a:buClr>
                <a:schemeClr val="accent3"/>
              </a:buClr>
              <a:buFont typeface="Wingdings 2"/>
              <a:buChar char=""/>
              <a:defRPr/>
            </a:pPr>
            <a:r>
              <a:rPr lang="en-US" dirty="0" smtClean="0"/>
              <a:t>If applicant needs more time, they must request extension prior to Sept 30</a:t>
            </a:r>
          </a:p>
          <a:p>
            <a:pPr marL="640080" lvl="1" indent="-246888" fontAlgn="auto">
              <a:spcAft>
                <a:spcPts val="0"/>
              </a:spcAft>
              <a:buFont typeface="Wingdings 2"/>
              <a:buChar char=""/>
              <a:defRPr/>
            </a:pPr>
            <a:r>
              <a:rPr lang="en-US" dirty="0" smtClean="0"/>
              <a:t>PIA inquiries – yes.  </a:t>
            </a:r>
          </a:p>
          <a:p>
            <a:pPr marL="822960" lvl="2" indent="-246888" fontAlgn="auto">
              <a:spcAft>
                <a:spcPts val="0"/>
              </a:spcAft>
              <a:buClr>
                <a:schemeClr val="accent3"/>
              </a:buClr>
              <a:buFont typeface="Wingdings 2"/>
              <a:buChar char=""/>
              <a:defRPr/>
            </a:pPr>
            <a:r>
              <a:rPr lang="en-US" dirty="0" smtClean="0"/>
              <a:t>If you cannot provide the info by the deadline, you may request extension, but it may not be granted</a:t>
            </a:r>
          </a:p>
          <a:p>
            <a:pPr marL="274320" indent="-274320" fontAlgn="auto">
              <a:spcAft>
                <a:spcPts val="0"/>
              </a:spcAft>
              <a:buClr>
                <a:schemeClr val="accent3"/>
              </a:buClr>
              <a:buFont typeface="Wingdings 2"/>
              <a:buChar char=""/>
              <a:defRPr/>
            </a:pPr>
            <a:endParaRPr lang="en-US" dirty="0"/>
          </a:p>
        </p:txBody>
      </p:sp>
      <p:sp>
        <p:nvSpPr>
          <p:cNvPr id="126979"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B812403-A3FF-4615-B56C-A2C5992E233D}" type="slidenum">
              <a:rPr lang="en-US">
                <a:solidFill>
                  <a:schemeClr val="tx2"/>
                </a:solidFill>
              </a:rPr>
              <a:pPr eaLnBrk="1" hangingPunct="1"/>
              <a:t>114</a:t>
            </a:fld>
            <a:endParaRPr lang="en-US">
              <a:solidFill>
                <a:schemeClr val="tx2"/>
              </a:solidFill>
            </a:endParaRPr>
          </a:p>
        </p:txBody>
      </p:sp>
      <p:sp>
        <p:nvSpPr>
          <p:cNvPr id="107522" name="Title 1"/>
          <p:cNvSpPr>
            <a:spLocks noGrp="1"/>
          </p:cNvSpPr>
          <p:nvPr>
            <p:ph type="title"/>
          </p:nvPr>
        </p:nvSpPr>
        <p:spPr/>
        <p:txBody>
          <a:bodyPr/>
          <a:lstStyle/>
          <a:p>
            <a:pPr fontAlgn="auto">
              <a:spcAft>
                <a:spcPts val="0"/>
              </a:spcAft>
              <a:defRPr/>
            </a:pPr>
            <a:r>
              <a:rPr lang="en-US" sz="3200" dirty="0" smtClean="0"/>
              <a:t>Can You Request Extensions?</a:t>
            </a:r>
          </a:p>
        </p:txBody>
      </p:sp>
      <p:pic>
        <p:nvPicPr>
          <p:cNvPr id="12698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65888" y="1295400"/>
            <a:ext cx="230505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Grp="1" noChangeArrowheads="1"/>
          </p:cNvSpPr>
          <p:nvPr>
            <p:ph sz="half" idx="1"/>
          </p:nvPr>
        </p:nvSpPr>
        <p:spPr>
          <a:xfrm>
            <a:off x="457200" y="1719263"/>
            <a:ext cx="4038600" cy="4406900"/>
          </a:xfrm>
        </p:spPr>
        <p:txBody>
          <a:bodyPr/>
          <a:lstStyle/>
          <a:p>
            <a:pPr marL="274320" fontAlgn="auto">
              <a:lnSpc>
                <a:spcPct val="90000"/>
              </a:lnSpc>
              <a:spcAft>
                <a:spcPts val="0"/>
              </a:spcAft>
              <a:defRPr/>
            </a:pPr>
            <a:r>
              <a:rPr lang="en-US" sz="2400" dirty="0" smtClean="0"/>
              <a:t>Consortium</a:t>
            </a:r>
          </a:p>
          <a:p>
            <a:pPr marL="548640" lvl="1" indent="-182880" fontAlgn="auto">
              <a:lnSpc>
                <a:spcPct val="90000"/>
              </a:lnSpc>
              <a:spcAft>
                <a:spcPts val="0"/>
              </a:spcAft>
              <a:defRPr/>
            </a:pPr>
            <a:r>
              <a:rPr lang="en-US" sz="2000" dirty="0" smtClean="0"/>
              <a:t>Name of consortium leader, consortium member name, type of service, signature, date and title of people signing document</a:t>
            </a:r>
          </a:p>
          <a:p>
            <a:pPr marL="548640" lvl="1" indent="-182880" fontAlgn="auto">
              <a:lnSpc>
                <a:spcPct val="90000"/>
              </a:lnSpc>
              <a:spcAft>
                <a:spcPts val="0"/>
              </a:spcAft>
              <a:defRPr/>
            </a:pPr>
            <a:r>
              <a:rPr lang="en-US" sz="2000" dirty="0" smtClean="0"/>
              <a:t>Sample LOA available on SLD website</a:t>
            </a:r>
          </a:p>
          <a:p>
            <a:pPr marL="548640" lvl="1" indent="-182880" fontAlgn="auto">
              <a:lnSpc>
                <a:spcPct val="90000"/>
              </a:lnSpc>
              <a:spcAft>
                <a:spcPts val="0"/>
              </a:spcAft>
              <a:defRPr/>
            </a:pPr>
            <a:r>
              <a:rPr lang="en-US" sz="2000" dirty="0" smtClean="0"/>
              <a:t>Must be signed/dated before filing of Form 471</a:t>
            </a:r>
          </a:p>
        </p:txBody>
      </p:sp>
      <p:sp>
        <p:nvSpPr>
          <p:cNvPr id="108548" name="Rectangle 4"/>
          <p:cNvSpPr>
            <a:spLocks noGrp="1" noChangeArrowheads="1"/>
          </p:cNvSpPr>
          <p:nvPr>
            <p:ph sz="half" idx="2"/>
          </p:nvPr>
        </p:nvSpPr>
        <p:spPr>
          <a:xfrm>
            <a:off x="4648200" y="1719263"/>
            <a:ext cx="4038600" cy="4406900"/>
          </a:xfrm>
        </p:spPr>
        <p:txBody>
          <a:bodyPr/>
          <a:lstStyle/>
          <a:p>
            <a:pPr marL="274320" fontAlgn="auto">
              <a:spcAft>
                <a:spcPts val="0"/>
              </a:spcAft>
              <a:defRPr/>
            </a:pPr>
            <a:r>
              <a:rPr lang="en-US" sz="2400" smtClean="0"/>
              <a:t>Consultant</a:t>
            </a:r>
          </a:p>
          <a:p>
            <a:pPr marL="548640" lvl="1" indent="-182880" fontAlgn="auto">
              <a:spcAft>
                <a:spcPts val="0"/>
              </a:spcAft>
              <a:defRPr/>
            </a:pPr>
            <a:r>
              <a:rPr lang="en-US" sz="2000" smtClean="0"/>
              <a:t>Must be signed by applicant before the consultant does ANY work on behalf of the applicant</a:t>
            </a:r>
          </a:p>
          <a:p>
            <a:pPr marL="274320" fontAlgn="auto">
              <a:spcAft>
                <a:spcPts val="0"/>
              </a:spcAft>
              <a:defRPr/>
            </a:pPr>
            <a:endParaRPr lang="en-US" sz="2000" smtClean="0"/>
          </a:p>
        </p:txBody>
      </p:sp>
      <p:sp>
        <p:nvSpPr>
          <p:cNvPr id="128004" name="Slide Number Placeholder 6"/>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D7A1CED-07F9-483C-A338-2D2D064A999C}" type="slidenum">
              <a:rPr lang="en-US">
                <a:solidFill>
                  <a:schemeClr val="tx2"/>
                </a:solidFill>
              </a:rPr>
              <a:pPr eaLnBrk="1" hangingPunct="1"/>
              <a:t>115</a:t>
            </a:fld>
            <a:endParaRPr lang="en-US">
              <a:solidFill>
                <a:schemeClr val="tx2"/>
              </a:solidFill>
            </a:endParaRPr>
          </a:p>
        </p:txBody>
      </p:sp>
      <p:sp>
        <p:nvSpPr>
          <p:cNvPr id="108546" name="Rectangle 2"/>
          <p:cNvSpPr>
            <a:spLocks noGrp="1" noChangeArrowheads="1"/>
          </p:cNvSpPr>
          <p:nvPr>
            <p:ph type="title"/>
          </p:nvPr>
        </p:nvSpPr>
        <p:spPr>
          <a:xfrm>
            <a:off x="457200" y="228600"/>
            <a:ext cx="8229600" cy="1143000"/>
          </a:xfrm>
        </p:spPr>
        <p:txBody>
          <a:bodyPr/>
          <a:lstStyle/>
          <a:p>
            <a:pPr fontAlgn="auto">
              <a:spcAft>
                <a:spcPts val="0"/>
              </a:spcAft>
              <a:defRPr/>
            </a:pPr>
            <a:r>
              <a:rPr lang="en-US" dirty="0" smtClean="0"/>
              <a:t>Letters of Agency*</a:t>
            </a:r>
          </a:p>
        </p:txBody>
      </p:sp>
      <p:sp>
        <p:nvSpPr>
          <p:cNvPr id="128006" name="Line 5"/>
          <p:cNvSpPr>
            <a:spLocks noChangeShapeType="1"/>
          </p:cNvSpPr>
          <p:nvPr/>
        </p:nvSpPr>
        <p:spPr bwMode="auto">
          <a:xfrm>
            <a:off x="4572000" y="1752600"/>
            <a:ext cx="0" cy="441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p:txBody>
          <a:bodyPr/>
          <a:lstStyle/>
          <a:p>
            <a:pPr marL="274320" indent="-274320" fontAlgn="auto">
              <a:lnSpc>
                <a:spcPct val="80000"/>
              </a:lnSpc>
              <a:spcAft>
                <a:spcPts val="0"/>
              </a:spcAft>
              <a:buClr>
                <a:schemeClr val="accent3"/>
              </a:buClr>
              <a:buFont typeface="Wingdings 2"/>
              <a:buChar char=""/>
              <a:defRPr/>
            </a:pPr>
            <a:r>
              <a:rPr lang="en-US" sz="2400" dirty="0" smtClean="0"/>
              <a:t>Most data on SLD website, using DRT</a:t>
            </a:r>
          </a:p>
          <a:p>
            <a:pPr marL="274320" indent="-274320" fontAlgn="auto">
              <a:lnSpc>
                <a:spcPct val="80000"/>
              </a:lnSpc>
              <a:spcAft>
                <a:spcPts val="0"/>
              </a:spcAft>
              <a:buClr>
                <a:schemeClr val="accent3"/>
              </a:buClr>
              <a:buFont typeface="Wingdings 2"/>
              <a:buChar char=""/>
              <a:defRPr/>
            </a:pPr>
            <a:r>
              <a:rPr lang="en-US" sz="2400" dirty="0" smtClean="0"/>
              <a:t>Download by state, by SPIN, by entity, </a:t>
            </a:r>
            <a:r>
              <a:rPr lang="en-US" sz="2400" dirty="0" err="1" smtClean="0"/>
              <a:t>etc</a:t>
            </a:r>
            <a:endParaRPr lang="en-US" sz="2400" dirty="0" smtClean="0"/>
          </a:p>
          <a:p>
            <a:pPr marL="274320" indent="-274320" fontAlgn="auto">
              <a:lnSpc>
                <a:spcPct val="80000"/>
              </a:lnSpc>
              <a:spcAft>
                <a:spcPts val="0"/>
              </a:spcAft>
              <a:buClr>
                <a:schemeClr val="accent3"/>
              </a:buClr>
              <a:buFont typeface="Wingdings 2"/>
              <a:buChar char=""/>
              <a:defRPr/>
            </a:pPr>
            <a:r>
              <a:rPr lang="en-US" sz="2400" dirty="0" smtClean="0"/>
              <a:t>Updated nightly</a:t>
            </a:r>
          </a:p>
          <a:p>
            <a:pPr marL="274320" indent="-274320" fontAlgn="auto">
              <a:lnSpc>
                <a:spcPct val="80000"/>
              </a:lnSpc>
              <a:spcAft>
                <a:spcPts val="0"/>
              </a:spcAft>
              <a:buClr>
                <a:schemeClr val="accent3"/>
              </a:buClr>
              <a:buFont typeface="Wingdings 2"/>
              <a:buChar char=""/>
              <a:defRPr/>
            </a:pPr>
            <a:r>
              <a:rPr lang="en-US" sz="2400" dirty="0" smtClean="0"/>
              <a:t>Shows:</a:t>
            </a:r>
          </a:p>
          <a:p>
            <a:pPr marL="640080" lvl="1" indent="-246888" fontAlgn="auto">
              <a:lnSpc>
                <a:spcPct val="80000"/>
              </a:lnSpc>
              <a:spcAft>
                <a:spcPts val="0"/>
              </a:spcAft>
              <a:buFont typeface="Wingdings 2"/>
              <a:buChar char=""/>
              <a:defRPr/>
            </a:pPr>
            <a:r>
              <a:rPr lang="en-US" sz="2000" dirty="0" smtClean="0"/>
              <a:t>Entity info / 471# / FRN # / 470 # / SPIN</a:t>
            </a:r>
          </a:p>
          <a:p>
            <a:pPr marL="640080" lvl="1" indent="-246888" fontAlgn="auto">
              <a:lnSpc>
                <a:spcPct val="80000"/>
              </a:lnSpc>
              <a:spcAft>
                <a:spcPts val="0"/>
              </a:spcAft>
              <a:buFont typeface="Wingdings 2"/>
              <a:buChar char=""/>
              <a:defRPr/>
            </a:pPr>
            <a:r>
              <a:rPr lang="en-US" sz="2000" dirty="0" smtClean="0"/>
              <a:t>if FRN funded</a:t>
            </a:r>
          </a:p>
          <a:p>
            <a:pPr marL="640080" lvl="1" indent="-246888" fontAlgn="auto">
              <a:lnSpc>
                <a:spcPct val="80000"/>
              </a:lnSpc>
              <a:spcAft>
                <a:spcPts val="0"/>
              </a:spcAft>
              <a:buFont typeface="Wingdings 2"/>
              <a:buChar char=""/>
              <a:defRPr/>
            </a:pPr>
            <a:r>
              <a:rPr lang="en-US" sz="2000" dirty="0" smtClean="0"/>
              <a:t>whether 486 was submitted</a:t>
            </a:r>
          </a:p>
          <a:p>
            <a:pPr marL="640080" lvl="1" indent="-246888" fontAlgn="auto">
              <a:lnSpc>
                <a:spcPct val="80000"/>
              </a:lnSpc>
              <a:spcAft>
                <a:spcPts val="0"/>
              </a:spcAft>
              <a:buFont typeface="Wingdings 2"/>
              <a:buChar char=""/>
              <a:defRPr/>
            </a:pPr>
            <a:r>
              <a:rPr lang="en-US" sz="2000" dirty="0" smtClean="0"/>
              <a:t>last date to invoice</a:t>
            </a:r>
          </a:p>
          <a:p>
            <a:pPr marL="640080" lvl="1" indent="-246888" fontAlgn="auto">
              <a:lnSpc>
                <a:spcPct val="80000"/>
              </a:lnSpc>
              <a:spcAft>
                <a:spcPts val="0"/>
              </a:spcAft>
              <a:buFont typeface="Wingdings 2"/>
              <a:buChar char=""/>
              <a:defRPr/>
            </a:pPr>
            <a:r>
              <a:rPr lang="en-US" sz="2000" dirty="0" smtClean="0"/>
              <a:t>original requested amount &amp; committed amount</a:t>
            </a:r>
          </a:p>
          <a:p>
            <a:pPr marL="640080" lvl="1" indent="-246888" fontAlgn="auto">
              <a:lnSpc>
                <a:spcPct val="80000"/>
              </a:lnSpc>
              <a:spcAft>
                <a:spcPts val="0"/>
              </a:spcAft>
              <a:buFont typeface="Wingdings 2"/>
              <a:buChar char=""/>
              <a:defRPr/>
            </a:pPr>
            <a:r>
              <a:rPr lang="en-US" sz="2000" dirty="0" smtClean="0"/>
              <a:t>discount</a:t>
            </a:r>
          </a:p>
          <a:p>
            <a:pPr marL="640080" lvl="1" indent="-246888" fontAlgn="auto">
              <a:lnSpc>
                <a:spcPct val="80000"/>
              </a:lnSpc>
              <a:spcAft>
                <a:spcPts val="0"/>
              </a:spcAft>
              <a:buFont typeface="Wingdings 2"/>
              <a:buChar char=""/>
              <a:defRPr/>
            </a:pPr>
            <a:r>
              <a:rPr lang="en-US" sz="2000" dirty="0" smtClean="0"/>
              <a:t>invoice paid and by what mode</a:t>
            </a:r>
          </a:p>
          <a:p>
            <a:pPr marL="640080" lvl="1" indent="-246888" fontAlgn="auto">
              <a:lnSpc>
                <a:spcPct val="80000"/>
              </a:lnSpc>
              <a:spcAft>
                <a:spcPts val="0"/>
              </a:spcAft>
              <a:buFont typeface="Wingdings 2"/>
              <a:buChar char=""/>
              <a:defRPr/>
            </a:pPr>
            <a:r>
              <a:rPr lang="en-US" sz="2000" dirty="0" smtClean="0"/>
              <a:t>etc.</a:t>
            </a:r>
          </a:p>
          <a:p>
            <a:pPr marL="274320" indent="-274320" fontAlgn="auto">
              <a:lnSpc>
                <a:spcPct val="80000"/>
              </a:lnSpc>
              <a:spcAft>
                <a:spcPts val="0"/>
              </a:spcAft>
              <a:buClr>
                <a:schemeClr val="accent3"/>
              </a:buClr>
              <a:buFont typeface="Wingdings 2"/>
              <a:buChar char=""/>
              <a:defRPr/>
            </a:pPr>
            <a:r>
              <a:rPr lang="en-US" sz="2400" dirty="0" smtClean="0"/>
              <a:t>E-rate Central Database Tool*</a:t>
            </a:r>
          </a:p>
        </p:txBody>
      </p:sp>
      <p:sp>
        <p:nvSpPr>
          <p:cNvPr id="12902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72F1CF1-29E4-4616-B9DD-BA9F72595AC9}" type="slidenum">
              <a:rPr lang="en-US">
                <a:solidFill>
                  <a:schemeClr val="tx2"/>
                </a:solidFill>
              </a:rPr>
              <a:pPr eaLnBrk="1" hangingPunct="1"/>
              <a:t>116</a:t>
            </a:fld>
            <a:endParaRPr lang="en-US">
              <a:solidFill>
                <a:schemeClr val="tx2"/>
              </a:solidFill>
            </a:endParaRPr>
          </a:p>
        </p:txBody>
      </p:sp>
      <p:sp>
        <p:nvSpPr>
          <p:cNvPr id="109570" name="Rectangle 2"/>
          <p:cNvSpPr>
            <a:spLocks noGrp="1" noChangeArrowheads="1"/>
          </p:cNvSpPr>
          <p:nvPr>
            <p:ph type="title"/>
          </p:nvPr>
        </p:nvSpPr>
        <p:spPr>
          <a:xfrm>
            <a:off x="381000" y="228600"/>
            <a:ext cx="8382000" cy="1054100"/>
          </a:xfrm>
        </p:spPr>
        <p:txBody>
          <a:bodyPr/>
          <a:lstStyle/>
          <a:p>
            <a:pPr fontAlgn="auto">
              <a:spcAft>
                <a:spcPts val="0"/>
              </a:spcAft>
              <a:defRPr/>
            </a:pPr>
            <a:r>
              <a:rPr lang="en-US" sz="3200" dirty="0" smtClean="0"/>
              <a:t>Data Retrieval Tool*</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828800"/>
            <a:ext cx="8458200" cy="4724400"/>
          </a:xfrm>
        </p:spPr>
        <p:txBody>
          <a:bodyPr>
            <a:normAutofit fontScale="92500" lnSpcReduction="10000"/>
          </a:bodyPr>
          <a:lstStyle/>
          <a:p>
            <a:pPr marL="274320" fontAlgn="auto">
              <a:spcAft>
                <a:spcPts val="0"/>
              </a:spcAft>
              <a:defRPr/>
            </a:pPr>
            <a:r>
              <a:rPr lang="en-US" sz="2600" dirty="0" smtClean="0"/>
              <a:t>PEPPM is contract administered by IU 16 for PDE</a:t>
            </a:r>
          </a:p>
          <a:p>
            <a:pPr marL="274320" fontAlgn="auto">
              <a:spcAft>
                <a:spcPts val="0"/>
              </a:spcAft>
              <a:defRPr/>
            </a:pPr>
            <a:r>
              <a:rPr lang="en-US" sz="2600" dirty="0" smtClean="0"/>
              <a:t>State posts Form 470 when contract is bid</a:t>
            </a:r>
          </a:p>
          <a:p>
            <a:pPr marL="274320" fontAlgn="auto">
              <a:spcAft>
                <a:spcPts val="0"/>
              </a:spcAft>
              <a:defRPr/>
            </a:pPr>
            <a:r>
              <a:rPr lang="en-US" sz="2600" dirty="0" smtClean="0"/>
              <a:t>Schools and libraries may skip 470 process and purchase directly from PEPPM for P2 equipment and services</a:t>
            </a:r>
          </a:p>
          <a:p>
            <a:pPr marL="274320" fontAlgn="auto">
              <a:spcAft>
                <a:spcPts val="0"/>
              </a:spcAft>
              <a:defRPr/>
            </a:pPr>
            <a:r>
              <a:rPr lang="en-US" sz="2600" dirty="0" smtClean="0"/>
              <a:t>Obtain quote from PEPPM vendor(s) for products needed</a:t>
            </a:r>
          </a:p>
          <a:p>
            <a:pPr marL="548640" lvl="1" indent="-182880" fontAlgn="auto">
              <a:spcAft>
                <a:spcPts val="0"/>
              </a:spcAft>
              <a:defRPr/>
            </a:pPr>
            <a:r>
              <a:rPr lang="en-US" sz="2600" dirty="0" smtClean="0"/>
              <a:t>Be sure quote is dated before Form 471 is submitted</a:t>
            </a:r>
          </a:p>
          <a:p>
            <a:pPr marL="274320" fontAlgn="auto">
              <a:spcAft>
                <a:spcPts val="0"/>
              </a:spcAft>
              <a:defRPr/>
            </a:pPr>
            <a:r>
              <a:rPr lang="en-US" sz="2600" dirty="0" smtClean="0"/>
              <a:t>Use quote for funding request on Form 471</a:t>
            </a:r>
          </a:p>
          <a:p>
            <a:pPr marL="274320" fontAlgn="auto">
              <a:spcAft>
                <a:spcPts val="0"/>
              </a:spcAft>
              <a:defRPr/>
            </a:pPr>
            <a:r>
              <a:rPr lang="en-US" sz="2600" dirty="0" smtClean="0"/>
              <a:t>E-mail with details of which 470 number to use is sent to PA E-rate listserve in January</a:t>
            </a:r>
          </a:p>
          <a:p>
            <a:pPr marL="274320" fontAlgn="auto">
              <a:spcAft>
                <a:spcPts val="0"/>
              </a:spcAft>
              <a:defRPr/>
            </a:pPr>
            <a:r>
              <a:rPr lang="en-US" sz="2600" dirty="0" smtClean="0"/>
              <a:t>Co-Stars is not an E-rate eligible contract</a:t>
            </a:r>
          </a:p>
          <a:p>
            <a:pPr marL="274320" fontAlgn="auto">
              <a:spcAft>
                <a:spcPts val="0"/>
              </a:spcAft>
              <a:defRPr/>
            </a:pPr>
            <a:endParaRPr lang="en-US" dirty="0"/>
          </a:p>
        </p:txBody>
      </p:sp>
      <p:sp>
        <p:nvSpPr>
          <p:cNvPr id="130051"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97F0429-283A-4334-9578-E317D3E5F49B}" type="slidenum">
              <a:rPr lang="en-US">
                <a:solidFill>
                  <a:schemeClr val="tx2"/>
                </a:solidFill>
              </a:rPr>
              <a:pPr eaLnBrk="1" hangingPunct="1"/>
              <a:t>117</a:t>
            </a:fld>
            <a:endParaRPr lang="en-US">
              <a:solidFill>
                <a:schemeClr val="tx2"/>
              </a:solidFill>
            </a:endParaRPr>
          </a:p>
        </p:txBody>
      </p:sp>
      <p:sp>
        <p:nvSpPr>
          <p:cNvPr id="2" name="Title 1"/>
          <p:cNvSpPr>
            <a:spLocks noGrp="1"/>
          </p:cNvSpPr>
          <p:nvPr>
            <p:ph type="title"/>
          </p:nvPr>
        </p:nvSpPr>
        <p:spPr>
          <a:xfrm>
            <a:off x="381000" y="228600"/>
            <a:ext cx="8382000" cy="1054100"/>
          </a:xfrm>
        </p:spPr>
        <p:txBody>
          <a:bodyPr/>
          <a:lstStyle/>
          <a:p>
            <a:pPr fontAlgn="auto">
              <a:spcAft>
                <a:spcPts val="0"/>
              </a:spcAft>
              <a:defRPr/>
            </a:pPr>
            <a:r>
              <a:rPr lang="en-US" sz="3200" dirty="0" smtClean="0"/>
              <a:t>Using PEPPM for P2 Purchases</a:t>
            </a:r>
            <a:endParaRPr lang="en-US" sz="3200"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304800"/>
            <a:ext cx="8229600" cy="1143000"/>
          </a:xfrm>
        </p:spPr>
        <p:txBody>
          <a:bodyPr/>
          <a:lstStyle/>
          <a:p>
            <a:pPr fontAlgn="auto">
              <a:spcAft>
                <a:spcPts val="0"/>
              </a:spcAft>
              <a:defRPr/>
            </a:pPr>
            <a:r>
              <a:rPr lang="en-US" sz="3200" dirty="0" smtClean="0"/>
              <a:t>Community Use of Services</a:t>
            </a:r>
          </a:p>
        </p:txBody>
      </p:sp>
      <p:sp>
        <p:nvSpPr>
          <p:cNvPr id="3" name="Content Placeholder 2"/>
          <p:cNvSpPr>
            <a:spLocks noGrp="1"/>
          </p:cNvSpPr>
          <p:nvPr>
            <p:ph idx="1"/>
          </p:nvPr>
        </p:nvSpPr>
        <p:spPr>
          <a:xfrm>
            <a:off x="228600" y="1676400"/>
            <a:ext cx="8534400" cy="4876800"/>
          </a:xfrm>
        </p:spPr>
        <p:txBody>
          <a:bodyPr>
            <a:noAutofit/>
          </a:bodyPr>
          <a:lstStyle/>
          <a:p>
            <a:pPr marL="274320" indent="-274320" fontAlgn="auto">
              <a:spcAft>
                <a:spcPts val="0"/>
              </a:spcAft>
              <a:buClr>
                <a:schemeClr val="accent3"/>
              </a:buClr>
              <a:buFont typeface="Wingdings 2"/>
              <a:buChar char=""/>
              <a:defRPr/>
            </a:pPr>
            <a:r>
              <a:rPr lang="en-US" sz="2400" dirty="0" smtClean="0"/>
              <a:t>Schools may now permit general public to use the schools’ Internet access during non-operating hours – at the school</a:t>
            </a:r>
          </a:p>
          <a:p>
            <a:pPr marL="640080" lvl="1" indent="-246888" fontAlgn="auto">
              <a:spcAft>
                <a:spcPts val="0"/>
              </a:spcAft>
              <a:buFont typeface="Wingdings 2"/>
              <a:buChar char=""/>
              <a:defRPr/>
            </a:pPr>
            <a:r>
              <a:rPr lang="en-US" dirty="0" smtClean="0"/>
              <a:t>Until February 2010, such Internet access was only permitted to be used by K-12 students and staff for educational purposes only, putting many schools and most vocational technical schools in a difficult position</a:t>
            </a:r>
          </a:p>
          <a:p>
            <a:pPr marL="640080" lvl="1" indent="-246888" fontAlgn="auto">
              <a:spcAft>
                <a:spcPts val="0"/>
              </a:spcAft>
              <a:buFont typeface="Wingdings 2"/>
              <a:buChar char=""/>
              <a:defRPr/>
            </a:pPr>
            <a:r>
              <a:rPr lang="en-US" dirty="0" smtClean="0"/>
              <a:t>In February 2010, the FCC permitted such usage on a temporary basis</a:t>
            </a:r>
          </a:p>
          <a:p>
            <a:pPr marL="274320" indent="-274320" fontAlgn="auto">
              <a:spcAft>
                <a:spcPts val="0"/>
              </a:spcAft>
              <a:buClr>
                <a:schemeClr val="accent3"/>
              </a:buClr>
              <a:buFont typeface="Wingdings 2"/>
              <a:buChar char=""/>
              <a:defRPr/>
            </a:pPr>
            <a:endParaRPr lang="en-US" sz="2400" dirty="0"/>
          </a:p>
        </p:txBody>
      </p:sp>
      <p:sp>
        <p:nvSpPr>
          <p:cNvPr id="131076" name="Slide Number Placeholder 1"/>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C2876CE-ADF8-4DC8-8CBE-FF94C38C394A}" type="slidenum">
              <a:rPr lang="en-US">
                <a:solidFill>
                  <a:schemeClr val="tx2"/>
                </a:solidFill>
              </a:rPr>
              <a:pPr eaLnBrk="1" hangingPunct="1"/>
              <a:t>118</a:t>
            </a:fld>
            <a:endParaRPr lang="en-US">
              <a:solidFill>
                <a:schemeClr val="tx2"/>
              </a:solidFill>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719263"/>
            <a:ext cx="8839200" cy="4833937"/>
          </a:xfrm>
        </p:spPr>
        <p:txBody>
          <a:bodyPr>
            <a:normAutofit fontScale="92500" lnSpcReduction="20000"/>
          </a:bodyPr>
          <a:lstStyle/>
          <a:p>
            <a:pPr marL="274320" indent="-274320" fontAlgn="auto">
              <a:spcAft>
                <a:spcPts val="0"/>
              </a:spcAft>
              <a:buClr>
                <a:schemeClr val="accent3"/>
              </a:buClr>
              <a:buFont typeface="Wingdings 2"/>
              <a:buChar char=""/>
              <a:defRPr/>
            </a:pPr>
            <a:r>
              <a:rPr lang="en-US" sz="2600" dirty="0"/>
              <a:t>3 conditions for community use of school facilities: </a:t>
            </a:r>
          </a:p>
          <a:p>
            <a:pPr marL="640080" lvl="1" indent="-246888" fontAlgn="auto">
              <a:spcAft>
                <a:spcPts val="0"/>
              </a:spcAft>
              <a:buFont typeface="Wingdings 2"/>
              <a:buChar char=""/>
              <a:defRPr/>
            </a:pPr>
            <a:r>
              <a:rPr lang="en-US" sz="2600" dirty="0"/>
              <a:t>Usage is permitted only during a school’s “non-operating” hours or summer  </a:t>
            </a:r>
          </a:p>
          <a:p>
            <a:pPr marL="640080" lvl="1" indent="-246888" fontAlgn="auto">
              <a:spcAft>
                <a:spcPts val="0"/>
              </a:spcAft>
              <a:buFont typeface="Wingdings 2"/>
              <a:buChar char=""/>
              <a:defRPr/>
            </a:pPr>
            <a:r>
              <a:rPr lang="en-US" sz="2600" dirty="0"/>
              <a:t>School may not request E-rate funding for a higher level of service than would be required for educational purposes</a:t>
            </a:r>
          </a:p>
          <a:p>
            <a:pPr marL="640080" lvl="1" indent="-246888" fontAlgn="auto">
              <a:spcAft>
                <a:spcPts val="0"/>
              </a:spcAft>
              <a:buFont typeface="Wingdings 2"/>
              <a:buChar char=""/>
              <a:defRPr/>
            </a:pPr>
            <a:r>
              <a:rPr lang="en-US" sz="2600" dirty="0"/>
              <a:t>Schools may not charge for the use of the Internet access, but may charge reasonable fees to cover overhead costs from individuals that use the schools' services and facilities</a:t>
            </a:r>
          </a:p>
          <a:p>
            <a:pPr marL="822960" lvl="2" indent="-246888" fontAlgn="auto">
              <a:spcAft>
                <a:spcPts val="0"/>
              </a:spcAft>
              <a:buClr>
                <a:schemeClr val="accent3"/>
              </a:buClr>
              <a:buFont typeface="Wingdings 2"/>
              <a:buChar char=""/>
              <a:defRPr/>
            </a:pPr>
            <a:r>
              <a:rPr lang="en-US" sz="2600" dirty="0"/>
              <a:t>Organizations using a schools' services are permitted to recover related costs (e.g., “curriculum development and presentation costs”) from attendees</a:t>
            </a:r>
            <a:r>
              <a:rPr lang="en-US" sz="2400" dirty="0"/>
              <a:t/>
            </a:r>
            <a:br>
              <a:rPr lang="en-US" sz="2400" dirty="0"/>
            </a:br>
            <a:endParaRPr lang="en-US" dirty="0"/>
          </a:p>
        </p:txBody>
      </p:sp>
      <p:sp>
        <p:nvSpPr>
          <p:cNvPr id="132099"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E989EB4-C701-498B-810F-E890D11FEA25}" type="slidenum">
              <a:rPr lang="en-US">
                <a:solidFill>
                  <a:schemeClr val="tx2"/>
                </a:solidFill>
              </a:rPr>
              <a:pPr eaLnBrk="1" hangingPunct="1"/>
              <a:t>119</a:t>
            </a:fld>
            <a:endParaRPr lang="en-US">
              <a:solidFill>
                <a:schemeClr val="tx2"/>
              </a:solidFill>
            </a:endParaRPr>
          </a:p>
        </p:txBody>
      </p:sp>
      <p:sp>
        <p:nvSpPr>
          <p:cNvPr id="4" name="Title 3"/>
          <p:cNvSpPr>
            <a:spLocks noGrp="1"/>
          </p:cNvSpPr>
          <p:nvPr>
            <p:ph type="title"/>
          </p:nvPr>
        </p:nvSpPr>
        <p:spPr/>
        <p:txBody>
          <a:bodyPr/>
          <a:lstStyle/>
          <a:p>
            <a:pPr fontAlgn="auto">
              <a:spcAft>
                <a:spcPts val="0"/>
              </a:spcAft>
              <a:defRPr/>
            </a:pPr>
            <a:r>
              <a:rPr lang="en-US" sz="3200" dirty="0"/>
              <a:t>Community Use of Services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sz="half" idx="1"/>
          </p:nvPr>
        </p:nvSpPr>
        <p:spPr>
          <a:xfrm>
            <a:off x="457200" y="1828800"/>
            <a:ext cx="8229600" cy="4530725"/>
          </a:xfrm>
        </p:spPr>
        <p:txBody>
          <a:bodyPr/>
          <a:lstStyle/>
          <a:p>
            <a:pPr marL="274320" indent="-274320" fontAlgn="auto">
              <a:lnSpc>
                <a:spcPct val="90000"/>
              </a:lnSpc>
              <a:spcAft>
                <a:spcPts val="0"/>
              </a:spcAft>
              <a:buClr>
                <a:schemeClr val="accent3"/>
              </a:buClr>
              <a:buFont typeface="Wingdings 2"/>
              <a:buChar char=""/>
              <a:defRPr/>
            </a:pPr>
            <a:r>
              <a:rPr lang="en-US" sz="2400" dirty="0" smtClean="0">
                <a:latin typeface="+mj-lt"/>
              </a:rPr>
              <a:t>FCC established funding priorities because demand always exceeds cap of $2.29 billion</a:t>
            </a:r>
          </a:p>
          <a:p>
            <a:pPr marL="274320" indent="-274320" fontAlgn="auto">
              <a:lnSpc>
                <a:spcPct val="90000"/>
              </a:lnSpc>
              <a:spcAft>
                <a:spcPts val="0"/>
              </a:spcAft>
              <a:buClr>
                <a:schemeClr val="accent3"/>
              </a:buClr>
              <a:buFont typeface="Wingdings 2"/>
              <a:buChar char=""/>
              <a:defRPr/>
            </a:pPr>
            <a:r>
              <a:rPr lang="en-US" sz="2400" dirty="0" smtClean="0">
                <a:latin typeface="+mj-lt"/>
              </a:rPr>
              <a:t>Priority 1: </a:t>
            </a:r>
          </a:p>
          <a:p>
            <a:pPr marL="640080" lvl="1" indent="-246888" fontAlgn="auto">
              <a:lnSpc>
                <a:spcPct val="90000"/>
              </a:lnSpc>
              <a:spcAft>
                <a:spcPts val="0"/>
              </a:spcAft>
              <a:buFont typeface="Wingdings 2"/>
              <a:buChar char=""/>
              <a:defRPr/>
            </a:pPr>
            <a:r>
              <a:rPr lang="en-US" sz="2200" dirty="0" smtClean="0">
                <a:latin typeface="+mj-lt"/>
              </a:rPr>
              <a:t>Telecommunications and Internet Access</a:t>
            </a:r>
          </a:p>
          <a:p>
            <a:pPr marL="822960" lvl="2" indent="-246888" fontAlgn="auto">
              <a:lnSpc>
                <a:spcPct val="90000"/>
              </a:lnSpc>
              <a:spcAft>
                <a:spcPts val="0"/>
              </a:spcAft>
              <a:buClr>
                <a:schemeClr val="accent3"/>
              </a:buClr>
              <a:buFont typeface="Wingdings 2"/>
              <a:buChar char=""/>
              <a:defRPr/>
            </a:pPr>
            <a:r>
              <a:rPr lang="en-US" dirty="0" smtClean="0">
                <a:latin typeface="+mj-lt"/>
              </a:rPr>
              <a:t>All ‘services’ that are leased, and nothing that is purchased</a:t>
            </a:r>
          </a:p>
          <a:p>
            <a:pPr marL="822960" lvl="2" indent="-246888" fontAlgn="auto">
              <a:lnSpc>
                <a:spcPct val="90000"/>
              </a:lnSpc>
              <a:spcAft>
                <a:spcPts val="0"/>
              </a:spcAft>
              <a:buClr>
                <a:schemeClr val="accent3"/>
              </a:buClr>
              <a:buFont typeface="Wingdings 2"/>
              <a:buChar char=""/>
              <a:defRPr/>
            </a:pPr>
            <a:r>
              <a:rPr lang="en-US" dirty="0" smtClean="0">
                <a:latin typeface="+mj-lt"/>
              </a:rPr>
              <a:t>All approved-inside the window-likely to be funded, regardless of discount level</a:t>
            </a:r>
          </a:p>
          <a:p>
            <a:pPr marL="274320" indent="-274320" fontAlgn="auto">
              <a:lnSpc>
                <a:spcPct val="90000"/>
              </a:lnSpc>
              <a:spcAft>
                <a:spcPts val="0"/>
              </a:spcAft>
              <a:buClr>
                <a:schemeClr val="accent3"/>
              </a:buClr>
              <a:buFont typeface="Wingdings 2"/>
              <a:buChar char=""/>
              <a:defRPr/>
            </a:pPr>
            <a:r>
              <a:rPr lang="en-US" sz="2400" dirty="0" smtClean="0">
                <a:latin typeface="+mj-lt"/>
              </a:rPr>
              <a:t>Priority 2: </a:t>
            </a:r>
          </a:p>
          <a:p>
            <a:pPr marL="640080" lvl="1" indent="-246888" fontAlgn="auto">
              <a:lnSpc>
                <a:spcPct val="90000"/>
              </a:lnSpc>
              <a:spcAft>
                <a:spcPts val="0"/>
              </a:spcAft>
              <a:buFont typeface="Wingdings 2"/>
              <a:buChar char=""/>
              <a:defRPr/>
            </a:pPr>
            <a:r>
              <a:rPr lang="en-US" sz="2200" dirty="0" smtClean="0">
                <a:latin typeface="+mj-lt"/>
              </a:rPr>
              <a:t>Internal Connections and Basic Maintenance of IC</a:t>
            </a:r>
          </a:p>
          <a:p>
            <a:pPr marL="822960" lvl="2" indent="-246888" fontAlgn="auto">
              <a:lnSpc>
                <a:spcPct val="90000"/>
              </a:lnSpc>
              <a:spcAft>
                <a:spcPts val="0"/>
              </a:spcAft>
              <a:buClr>
                <a:schemeClr val="accent3"/>
              </a:buClr>
              <a:buFont typeface="Wingdings 2"/>
              <a:buChar char=""/>
              <a:defRPr/>
            </a:pPr>
            <a:r>
              <a:rPr lang="en-US" dirty="0" smtClean="0">
                <a:latin typeface="+mj-lt"/>
              </a:rPr>
              <a:t>Funds go first to neediest applicants (90% discount level), then to others in order of discount until funds are exhausted</a:t>
            </a:r>
          </a:p>
        </p:txBody>
      </p:sp>
      <p:sp>
        <p:nvSpPr>
          <p:cNvPr id="22531" name="Slide Number Placeholder 6"/>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8D941B2-4290-4109-8BA0-FC05A67332C3}" type="slidenum">
              <a:rPr lang="en-US">
                <a:solidFill>
                  <a:schemeClr val="tx2"/>
                </a:solidFill>
              </a:rPr>
              <a:pPr eaLnBrk="1" hangingPunct="1"/>
              <a:t>12</a:t>
            </a:fld>
            <a:endParaRPr lang="en-US">
              <a:solidFill>
                <a:schemeClr val="tx2"/>
              </a:solidFill>
            </a:endParaRPr>
          </a:p>
        </p:txBody>
      </p:sp>
      <p:sp>
        <p:nvSpPr>
          <p:cNvPr id="19458" name="Rectangle 2"/>
          <p:cNvSpPr>
            <a:spLocks noGrp="1" noChangeArrowheads="1"/>
          </p:cNvSpPr>
          <p:nvPr>
            <p:ph type="title"/>
          </p:nvPr>
        </p:nvSpPr>
        <p:spPr>
          <a:xfrm>
            <a:off x="457200" y="277813"/>
            <a:ext cx="8382000" cy="1139825"/>
          </a:xfrm>
        </p:spPr>
        <p:txBody>
          <a:bodyPr/>
          <a:lstStyle/>
          <a:p>
            <a:pPr fontAlgn="auto">
              <a:spcAft>
                <a:spcPts val="0"/>
              </a:spcAft>
              <a:defRPr/>
            </a:pPr>
            <a:r>
              <a:rPr lang="en-US" smtClean="0"/>
              <a:t>Funding Priorities</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381000"/>
            <a:ext cx="8229600" cy="1143000"/>
          </a:xfrm>
        </p:spPr>
        <p:txBody>
          <a:bodyPr/>
          <a:lstStyle/>
          <a:p>
            <a:pPr fontAlgn="auto">
              <a:spcAft>
                <a:spcPts val="0"/>
              </a:spcAft>
              <a:defRPr/>
            </a:pPr>
            <a:r>
              <a:rPr lang="en-US" sz="3200" dirty="0" smtClean="0"/>
              <a:t>Community Use of Services</a:t>
            </a:r>
          </a:p>
        </p:txBody>
      </p:sp>
      <p:sp>
        <p:nvSpPr>
          <p:cNvPr id="3" name="Content Placeholder 2"/>
          <p:cNvSpPr>
            <a:spLocks noGrp="1"/>
          </p:cNvSpPr>
          <p:nvPr>
            <p:ph idx="1"/>
          </p:nvPr>
        </p:nvSpPr>
        <p:spPr/>
        <p:txBody>
          <a:bodyPr/>
          <a:lstStyle/>
          <a:p>
            <a:pPr marL="274320" indent="-274320" fontAlgn="auto">
              <a:spcAft>
                <a:spcPts val="0"/>
              </a:spcAft>
              <a:buClr>
                <a:schemeClr val="accent3"/>
              </a:buClr>
              <a:buFont typeface="Wingdings 2"/>
              <a:buChar char=""/>
              <a:defRPr/>
            </a:pPr>
            <a:r>
              <a:rPr lang="en-US" sz="2400" dirty="0" smtClean="0"/>
              <a:t>School not required to open facilities</a:t>
            </a:r>
          </a:p>
          <a:p>
            <a:pPr marL="274320" indent="-274320" fontAlgn="auto">
              <a:spcAft>
                <a:spcPts val="0"/>
              </a:spcAft>
              <a:buClr>
                <a:schemeClr val="accent3"/>
              </a:buClr>
              <a:buFont typeface="Wingdings 2"/>
              <a:buChar char=""/>
              <a:defRPr/>
            </a:pPr>
            <a:r>
              <a:rPr lang="en-US" sz="2400" dirty="0" smtClean="0"/>
              <a:t>Internet filtering rules must remain intact during use</a:t>
            </a:r>
          </a:p>
          <a:p>
            <a:pPr marL="274320" indent="-274320" fontAlgn="auto">
              <a:spcAft>
                <a:spcPts val="0"/>
              </a:spcAft>
              <a:buClr>
                <a:schemeClr val="accent3"/>
              </a:buClr>
              <a:buFont typeface="Wingdings 2"/>
              <a:buChar char=""/>
              <a:defRPr/>
            </a:pPr>
            <a:r>
              <a:rPr lang="en-US" sz="2400" dirty="0" smtClean="0"/>
              <a:t>New rule in no way permits schools to share their bandwidth with other ineligible entities, such as an off-site after-school program at the YMCA or community center</a:t>
            </a:r>
          </a:p>
          <a:p>
            <a:pPr marL="274320" indent="-274320" fontAlgn="auto">
              <a:spcAft>
                <a:spcPts val="0"/>
              </a:spcAft>
              <a:buClr>
                <a:schemeClr val="accent3"/>
              </a:buClr>
              <a:buFont typeface="Wingdings 2"/>
              <a:buChar char=""/>
              <a:defRPr/>
            </a:pPr>
            <a:r>
              <a:rPr lang="en-US" sz="2400" dirty="0" smtClean="0"/>
              <a:t>Also does not permit partially eligible entities, such as a Diocesan office that provides services to both schools and the church, to stop cost allocating the ineligible portion of Internet use</a:t>
            </a:r>
          </a:p>
          <a:p>
            <a:pPr marL="274320" indent="-274320" fontAlgn="auto">
              <a:spcAft>
                <a:spcPts val="0"/>
              </a:spcAft>
              <a:buClr>
                <a:schemeClr val="accent3"/>
              </a:buClr>
              <a:buFont typeface="Wingdings 2"/>
              <a:buChar char=""/>
              <a:defRPr/>
            </a:pPr>
            <a:endParaRPr lang="en-US" sz="2400" dirty="0"/>
          </a:p>
        </p:txBody>
      </p:sp>
      <p:sp>
        <p:nvSpPr>
          <p:cNvPr id="133124" name="Slide Number Placeholder 1"/>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05D6648-52C1-4500-8F4A-5EBFE30DA3B7}" type="slidenum">
              <a:rPr lang="en-US">
                <a:solidFill>
                  <a:schemeClr val="tx2"/>
                </a:solidFill>
              </a:rPr>
              <a:pPr eaLnBrk="1" hangingPunct="1"/>
              <a:t>120</a:t>
            </a:fld>
            <a:endParaRPr lang="en-US">
              <a:solidFill>
                <a:schemeClr val="tx2"/>
              </a:solidFill>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800" y="2892425"/>
            <a:ext cx="1600200" cy="1646238"/>
          </a:xfrm>
        </p:spPr>
        <p:txBody>
          <a:bodyPr/>
          <a:lstStyle/>
          <a:p>
            <a:pPr fontAlgn="auto">
              <a:spcAft>
                <a:spcPts val="0"/>
              </a:spcAft>
              <a:defRPr/>
            </a:pPr>
            <a:endParaRPr lang="en-US" dirty="0"/>
          </a:p>
        </p:txBody>
      </p:sp>
      <p:sp>
        <p:nvSpPr>
          <p:cNvPr id="134147"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CC3713C-91B2-4C95-ADFD-CD44EEE4DC3F}" type="slidenum">
              <a:rPr lang="en-US">
                <a:solidFill>
                  <a:schemeClr val="bg2"/>
                </a:solidFill>
              </a:rPr>
              <a:pPr eaLnBrk="1" hangingPunct="1"/>
              <a:t>121</a:t>
            </a:fld>
            <a:endParaRPr lang="en-US">
              <a:solidFill>
                <a:schemeClr val="bg2"/>
              </a:solidFill>
            </a:endParaRPr>
          </a:p>
        </p:txBody>
      </p:sp>
      <p:sp>
        <p:nvSpPr>
          <p:cNvPr id="5" name="Title 4"/>
          <p:cNvSpPr>
            <a:spLocks noGrp="1"/>
          </p:cNvSpPr>
          <p:nvPr>
            <p:ph type="title"/>
          </p:nvPr>
        </p:nvSpPr>
        <p:spPr>
          <a:xfrm>
            <a:off x="381000" y="2892425"/>
            <a:ext cx="6324600" cy="1646238"/>
          </a:xfrm>
        </p:spPr>
        <p:txBody>
          <a:bodyPr/>
          <a:lstStyle/>
          <a:p>
            <a:pPr fontAlgn="auto">
              <a:spcAft>
                <a:spcPts val="0"/>
              </a:spcAft>
              <a:defRPr/>
            </a:pPr>
            <a:r>
              <a:rPr lang="en-US" dirty="0" smtClean="0"/>
              <a:t>What should always be on your mind?</a:t>
            </a:r>
            <a:endParaRPr lang="en-US" dirty="0"/>
          </a:p>
        </p:txBody>
      </p:sp>
      <p:pic>
        <p:nvPicPr>
          <p:cNvPr id="134149" name="Picture 3" descr="MCj0434411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71800" y="914400"/>
            <a:ext cx="15240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idx="1"/>
          </p:nvPr>
        </p:nvSpPr>
        <p:spPr/>
        <p:txBody>
          <a:bodyPr/>
          <a:lstStyle/>
          <a:p>
            <a:pPr marL="274320" indent="-274320" fontAlgn="auto">
              <a:spcAft>
                <a:spcPts val="0"/>
              </a:spcAft>
              <a:buClr>
                <a:schemeClr val="accent3"/>
              </a:buClr>
              <a:buFont typeface="Wingdings 2"/>
              <a:buChar char=""/>
              <a:defRPr/>
            </a:pPr>
            <a:r>
              <a:rPr lang="en-US" sz="2400" dirty="0" smtClean="0"/>
              <a:t>Rules require all applicants to retain ALL E-rate and related documents for 5 years from last day of service in a particular funding year</a:t>
            </a:r>
          </a:p>
          <a:p>
            <a:pPr marL="274320" indent="-274320" fontAlgn="auto">
              <a:spcAft>
                <a:spcPts val="0"/>
              </a:spcAft>
              <a:buClr>
                <a:schemeClr val="accent3"/>
              </a:buClr>
              <a:buFont typeface="Wingdings 2"/>
              <a:buChar char=""/>
              <a:defRPr/>
            </a:pPr>
            <a:r>
              <a:rPr lang="en-US" sz="2400" dirty="0" smtClean="0"/>
              <a:t>If auditor visits in 4 years, and documents are missing, it could be the basis to recover all funding from that funding year</a:t>
            </a:r>
          </a:p>
          <a:p>
            <a:pPr marL="274320" indent="-274320" fontAlgn="auto">
              <a:spcAft>
                <a:spcPts val="0"/>
              </a:spcAft>
              <a:buClr>
                <a:schemeClr val="accent3"/>
              </a:buClr>
              <a:buFont typeface="Wingdings 2"/>
              <a:buChar char=""/>
              <a:defRPr/>
            </a:pPr>
            <a:r>
              <a:rPr lang="en-US" sz="2400" dirty="0" smtClean="0"/>
              <a:t>Document and keep everything remotely related to E-rate</a:t>
            </a:r>
          </a:p>
          <a:p>
            <a:pPr marL="640080" lvl="1" indent="-246888" fontAlgn="auto">
              <a:spcAft>
                <a:spcPts val="0"/>
              </a:spcAft>
              <a:buFont typeface="Wingdings 2"/>
              <a:buChar char=""/>
              <a:defRPr/>
            </a:pPr>
            <a:r>
              <a:rPr lang="en-US" dirty="0" smtClean="0"/>
              <a:t>Like what?</a:t>
            </a:r>
          </a:p>
        </p:txBody>
      </p:sp>
      <p:sp>
        <p:nvSpPr>
          <p:cNvPr id="13517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A5D85E8-41F1-4B9B-BF8B-3FF225DF9800}" type="slidenum">
              <a:rPr lang="en-US">
                <a:solidFill>
                  <a:schemeClr val="tx2"/>
                </a:solidFill>
              </a:rPr>
              <a:pPr eaLnBrk="1" hangingPunct="1"/>
              <a:t>122</a:t>
            </a:fld>
            <a:endParaRPr lang="en-US">
              <a:solidFill>
                <a:schemeClr val="tx2"/>
              </a:solidFill>
            </a:endParaRPr>
          </a:p>
        </p:txBody>
      </p:sp>
      <p:sp>
        <p:nvSpPr>
          <p:cNvPr id="111618" name="Rectangle 2"/>
          <p:cNvSpPr>
            <a:spLocks noGrp="1" noChangeArrowheads="1"/>
          </p:cNvSpPr>
          <p:nvPr>
            <p:ph type="title"/>
          </p:nvPr>
        </p:nvSpPr>
        <p:spPr>
          <a:xfrm>
            <a:off x="381000" y="609600"/>
            <a:ext cx="8382000" cy="838200"/>
          </a:xfrm>
        </p:spPr>
        <p:txBody>
          <a:bodyPr/>
          <a:lstStyle/>
          <a:p>
            <a:pPr fontAlgn="auto">
              <a:spcAft>
                <a:spcPts val="0"/>
              </a:spcAft>
              <a:defRPr/>
            </a:pPr>
            <a:r>
              <a:rPr lang="en-US" sz="3200" dirty="0" smtClean="0"/>
              <a:t>Audits and Document Retention*	</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Rectangle 3"/>
          <p:cNvSpPr>
            <a:spLocks noGrp="1" noChangeArrowheads="1"/>
          </p:cNvSpPr>
          <p:nvPr>
            <p:ph sz="half" idx="1"/>
          </p:nvPr>
        </p:nvSpPr>
        <p:spPr>
          <a:xfrm>
            <a:off x="381000" y="1752600"/>
            <a:ext cx="4191000" cy="4132263"/>
          </a:xfrm>
        </p:spPr>
        <p:txBody>
          <a:bodyPr>
            <a:normAutofit lnSpcReduction="10000"/>
          </a:bodyPr>
          <a:lstStyle/>
          <a:p>
            <a:pPr marL="274320" fontAlgn="auto">
              <a:lnSpc>
                <a:spcPct val="90000"/>
              </a:lnSpc>
              <a:spcAft>
                <a:spcPts val="0"/>
              </a:spcAft>
              <a:defRPr/>
            </a:pPr>
            <a:r>
              <a:rPr lang="en-US" sz="1800" dirty="0" smtClean="0"/>
              <a:t>Tech plan and approval letter</a:t>
            </a:r>
          </a:p>
          <a:p>
            <a:pPr marL="274320" fontAlgn="auto">
              <a:lnSpc>
                <a:spcPct val="90000"/>
              </a:lnSpc>
              <a:spcAft>
                <a:spcPts val="0"/>
              </a:spcAft>
              <a:defRPr/>
            </a:pPr>
            <a:r>
              <a:rPr lang="en-US" sz="1800" dirty="0" smtClean="0"/>
              <a:t>Consultant agreements</a:t>
            </a:r>
          </a:p>
          <a:p>
            <a:pPr marL="274320" fontAlgn="auto">
              <a:lnSpc>
                <a:spcPct val="90000"/>
              </a:lnSpc>
              <a:spcAft>
                <a:spcPts val="0"/>
              </a:spcAft>
              <a:defRPr/>
            </a:pPr>
            <a:r>
              <a:rPr lang="en-US" sz="1800" dirty="0" smtClean="0"/>
              <a:t>RFP and proof of publication date</a:t>
            </a:r>
          </a:p>
          <a:p>
            <a:pPr marL="274320" fontAlgn="auto">
              <a:lnSpc>
                <a:spcPct val="90000"/>
              </a:lnSpc>
              <a:spcAft>
                <a:spcPts val="0"/>
              </a:spcAft>
              <a:defRPr/>
            </a:pPr>
            <a:r>
              <a:rPr lang="en-US" sz="1800" dirty="0" smtClean="0"/>
              <a:t>All vendor correspondence</a:t>
            </a:r>
          </a:p>
          <a:p>
            <a:pPr marL="274320" fontAlgn="auto">
              <a:lnSpc>
                <a:spcPct val="90000"/>
              </a:lnSpc>
              <a:spcAft>
                <a:spcPts val="0"/>
              </a:spcAft>
              <a:defRPr/>
            </a:pPr>
            <a:r>
              <a:rPr lang="en-US" sz="1800" dirty="0" smtClean="0"/>
              <a:t>Winning and losing bids</a:t>
            </a:r>
          </a:p>
          <a:p>
            <a:pPr marL="274320" fontAlgn="auto">
              <a:lnSpc>
                <a:spcPct val="90000"/>
              </a:lnSpc>
              <a:spcAft>
                <a:spcPts val="0"/>
              </a:spcAft>
              <a:defRPr/>
            </a:pPr>
            <a:r>
              <a:rPr lang="en-US" sz="1800" dirty="0" smtClean="0"/>
              <a:t>Professional development records</a:t>
            </a:r>
          </a:p>
          <a:p>
            <a:pPr marL="274320" fontAlgn="auto">
              <a:lnSpc>
                <a:spcPct val="90000"/>
              </a:lnSpc>
              <a:spcAft>
                <a:spcPts val="0"/>
              </a:spcAft>
              <a:defRPr/>
            </a:pPr>
            <a:r>
              <a:rPr lang="en-US" sz="1800" dirty="0" smtClean="0"/>
              <a:t>Bid evaluation documentation</a:t>
            </a:r>
          </a:p>
          <a:p>
            <a:pPr marL="274320" fontAlgn="auto">
              <a:lnSpc>
                <a:spcPct val="90000"/>
              </a:lnSpc>
              <a:spcAft>
                <a:spcPts val="0"/>
              </a:spcAft>
              <a:defRPr/>
            </a:pPr>
            <a:r>
              <a:rPr lang="en-US" sz="1800" dirty="0" smtClean="0"/>
              <a:t>Proof of authorization to sign E-rate forms</a:t>
            </a:r>
          </a:p>
          <a:p>
            <a:pPr marL="274320" fontAlgn="auto">
              <a:lnSpc>
                <a:spcPct val="90000"/>
              </a:lnSpc>
              <a:spcAft>
                <a:spcPts val="0"/>
              </a:spcAft>
              <a:defRPr/>
            </a:pPr>
            <a:r>
              <a:rPr lang="en-US" sz="1800" dirty="0" smtClean="0"/>
              <a:t>Filtering records and payments</a:t>
            </a:r>
          </a:p>
          <a:p>
            <a:pPr marL="274320" fontAlgn="auto">
              <a:lnSpc>
                <a:spcPct val="90000"/>
              </a:lnSpc>
              <a:spcAft>
                <a:spcPts val="0"/>
              </a:spcAft>
              <a:defRPr/>
            </a:pPr>
            <a:r>
              <a:rPr lang="en-US" sz="1800" dirty="0" smtClean="0"/>
              <a:t>NSLP forms </a:t>
            </a:r>
          </a:p>
          <a:p>
            <a:pPr marL="274320" fontAlgn="auto">
              <a:lnSpc>
                <a:spcPct val="90000"/>
              </a:lnSpc>
              <a:spcAft>
                <a:spcPts val="0"/>
              </a:spcAft>
              <a:defRPr/>
            </a:pPr>
            <a:r>
              <a:rPr lang="en-US" sz="1800" dirty="0" smtClean="0"/>
              <a:t>AUP and proof of public meeting</a:t>
            </a:r>
          </a:p>
        </p:txBody>
      </p:sp>
      <p:sp>
        <p:nvSpPr>
          <p:cNvPr id="112644" name="Rectangle 4"/>
          <p:cNvSpPr>
            <a:spLocks noGrp="1" noChangeArrowheads="1"/>
          </p:cNvSpPr>
          <p:nvPr>
            <p:ph sz="half" idx="2"/>
          </p:nvPr>
        </p:nvSpPr>
        <p:spPr>
          <a:xfrm>
            <a:off x="4876800" y="1752600"/>
            <a:ext cx="4038600" cy="4267200"/>
          </a:xfrm>
        </p:spPr>
        <p:txBody>
          <a:bodyPr>
            <a:normAutofit lnSpcReduction="10000"/>
          </a:bodyPr>
          <a:lstStyle/>
          <a:p>
            <a:pPr marL="274320" fontAlgn="auto">
              <a:lnSpc>
                <a:spcPct val="80000"/>
              </a:lnSpc>
              <a:spcAft>
                <a:spcPts val="0"/>
              </a:spcAft>
              <a:defRPr/>
            </a:pPr>
            <a:r>
              <a:rPr lang="en-US" sz="2000" dirty="0" smtClean="0"/>
              <a:t>Signed contracts </a:t>
            </a:r>
          </a:p>
          <a:p>
            <a:pPr marL="274320" fontAlgn="auto">
              <a:lnSpc>
                <a:spcPct val="80000"/>
              </a:lnSpc>
              <a:spcAft>
                <a:spcPts val="0"/>
              </a:spcAft>
              <a:defRPr/>
            </a:pPr>
            <a:r>
              <a:rPr lang="en-US" sz="2000" dirty="0" smtClean="0"/>
              <a:t>NSLP documentation</a:t>
            </a:r>
          </a:p>
          <a:p>
            <a:pPr marL="274320" fontAlgn="auto">
              <a:lnSpc>
                <a:spcPct val="80000"/>
              </a:lnSpc>
              <a:spcAft>
                <a:spcPts val="0"/>
              </a:spcAft>
              <a:defRPr/>
            </a:pPr>
            <a:r>
              <a:rPr lang="en-US" sz="2000" dirty="0" smtClean="0"/>
              <a:t>Budgets</a:t>
            </a:r>
          </a:p>
          <a:p>
            <a:pPr marL="274320" fontAlgn="auto">
              <a:lnSpc>
                <a:spcPct val="80000"/>
              </a:lnSpc>
              <a:spcAft>
                <a:spcPts val="0"/>
              </a:spcAft>
              <a:defRPr/>
            </a:pPr>
            <a:r>
              <a:rPr lang="en-US" sz="2000" dirty="0" smtClean="0"/>
              <a:t>Purchase orders</a:t>
            </a:r>
          </a:p>
          <a:p>
            <a:pPr marL="274320" fontAlgn="auto">
              <a:lnSpc>
                <a:spcPct val="80000"/>
              </a:lnSpc>
              <a:spcAft>
                <a:spcPts val="0"/>
              </a:spcAft>
              <a:defRPr/>
            </a:pPr>
            <a:r>
              <a:rPr lang="en-US" sz="2000" dirty="0" smtClean="0"/>
              <a:t>Packing slips</a:t>
            </a:r>
          </a:p>
          <a:p>
            <a:pPr marL="274320" fontAlgn="auto">
              <a:lnSpc>
                <a:spcPct val="80000"/>
              </a:lnSpc>
              <a:spcAft>
                <a:spcPts val="0"/>
              </a:spcAft>
              <a:defRPr/>
            </a:pPr>
            <a:r>
              <a:rPr lang="en-US" sz="2000" dirty="0" smtClean="0"/>
              <a:t>Asset or inventory records</a:t>
            </a:r>
          </a:p>
          <a:p>
            <a:pPr marL="274320" fontAlgn="auto">
              <a:lnSpc>
                <a:spcPct val="80000"/>
              </a:lnSpc>
              <a:spcAft>
                <a:spcPts val="0"/>
              </a:spcAft>
              <a:defRPr/>
            </a:pPr>
            <a:r>
              <a:rPr lang="en-US" sz="2000" dirty="0" smtClean="0"/>
              <a:t>Installation records</a:t>
            </a:r>
          </a:p>
          <a:p>
            <a:pPr marL="274320" fontAlgn="auto">
              <a:lnSpc>
                <a:spcPct val="80000"/>
              </a:lnSpc>
              <a:spcAft>
                <a:spcPts val="0"/>
              </a:spcAft>
              <a:defRPr/>
            </a:pPr>
            <a:r>
              <a:rPr lang="en-US" sz="2000" dirty="0" smtClean="0"/>
              <a:t>All Invoices</a:t>
            </a:r>
          </a:p>
          <a:p>
            <a:pPr marL="274320" fontAlgn="auto">
              <a:lnSpc>
                <a:spcPct val="80000"/>
              </a:lnSpc>
              <a:spcAft>
                <a:spcPts val="0"/>
              </a:spcAft>
              <a:defRPr/>
            </a:pPr>
            <a:r>
              <a:rPr lang="en-US" sz="2000" dirty="0" smtClean="0"/>
              <a:t>Front and back of checks as proof of payment to vendor (non-discounted share)</a:t>
            </a:r>
          </a:p>
          <a:p>
            <a:pPr marL="274320" fontAlgn="auto">
              <a:lnSpc>
                <a:spcPct val="80000"/>
              </a:lnSpc>
              <a:spcAft>
                <a:spcPts val="0"/>
              </a:spcAft>
              <a:defRPr/>
            </a:pPr>
            <a:r>
              <a:rPr lang="en-US" sz="2000" dirty="0" smtClean="0"/>
              <a:t>Proof of receipt of payment from vendor (BEAR checks)</a:t>
            </a:r>
          </a:p>
        </p:txBody>
      </p:sp>
      <p:sp>
        <p:nvSpPr>
          <p:cNvPr id="136196" name="Slide Number Placeholder 6"/>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D339494-F117-4EDB-A9E4-2C98686093E5}" type="slidenum">
              <a:rPr lang="en-US">
                <a:solidFill>
                  <a:schemeClr val="tx2"/>
                </a:solidFill>
              </a:rPr>
              <a:pPr eaLnBrk="1" hangingPunct="1"/>
              <a:t>123</a:t>
            </a:fld>
            <a:endParaRPr lang="en-US">
              <a:solidFill>
                <a:schemeClr val="tx2"/>
              </a:solidFill>
            </a:endParaRPr>
          </a:p>
        </p:txBody>
      </p:sp>
      <p:sp>
        <p:nvSpPr>
          <p:cNvPr id="112642" name="Rectangle 2"/>
          <p:cNvSpPr>
            <a:spLocks noGrp="1" noChangeArrowheads="1"/>
          </p:cNvSpPr>
          <p:nvPr>
            <p:ph type="title"/>
          </p:nvPr>
        </p:nvSpPr>
        <p:spPr>
          <a:xfrm>
            <a:off x="457200" y="304800"/>
            <a:ext cx="8229600" cy="1143000"/>
          </a:xfrm>
        </p:spPr>
        <p:txBody>
          <a:bodyPr/>
          <a:lstStyle/>
          <a:p>
            <a:pPr fontAlgn="auto">
              <a:spcAft>
                <a:spcPts val="0"/>
              </a:spcAft>
              <a:defRPr/>
            </a:pPr>
            <a:r>
              <a:rPr lang="en-US" smtClean="0"/>
              <a:t>Documents to Retain*</a:t>
            </a:r>
          </a:p>
        </p:txBody>
      </p:sp>
      <p:sp>
        <p:nvSpPr>
          <p:cNvPr id="136198" name="Line 5"/>
          <p:cNvSpPr>
            <a:spLocks noChangeShapeType="1"/>
          </p:cNvSpPr>
          <p:nvPr/>
        </p:nvSpPr>
        <p:spPr bwMode="auto">
          <a:xfrm>
            <a:off x="4648200" y="1752600"/>
            <a:ext cx="0" cy="34290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800" y="2892425"/>
            <a:ext cx="1600200" cy="1646238"/>
          </a:xfrm>
        </p:spPr>
        <p:txBody>
          <a:bodyPr/>
          <a:lstStyle/>
          <a:p>
            <a:pPr fontAlgn="auto">
              <a:spcAft>
                <a:spcPts val="0"/>
              </a:spcAft>
              <a:defRPr/>
            </a:pPr>
            <a:endParaRPr lang="en-US" dirty="0"/>
          </a:p>
        </p:txBody>
      </p:sp>
      <p:sp>
        <p:nvSpPr>
          <p:cNvPr id="137219"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A0B306F-C10C-439A-B8A0-AF7BE600E122}" type="slidenum">
              <a:rPr lang="en-US">
                <a:solidFill>
                  <a:schemeClr val="bg2"/>
                </a:solidFill>
              </a:rPr>
              <a:pPr eaLnBrk="1" hangingPunct="1"/>
              <a:t>124</a:t>
            </a:fld>
            <a:endParaRPr lang="en-US">
              <a:solidFill>
                <a:schemeClr val="bg2"/>
              </a:solidFill>
            </a:endParaRPr>
          </a:p>
        </p:txBody>
      </p:sp>
      <p:sp>
        <p:nvSpPr>
          <p:cNvPr id="5" name="Title 4"/>
          <p:cNvSpPr>
            <a:spLocks noGrp="1"/>
          </p:cNvSpPr>
          <p:nvPr>
            <p:ph type="title"/>
          </p:nvPr>
        </p:nvSpPr>
        <p:spPr>
          <a:xfrm>
            <a:off x="381000" y="2892425"/>
            <a:ext cx="6324600" cy="1646238"/>
          </a:xfrm>
        </p:spPr>
        <p:txBody>
          <a:bodyPr/>
          <a:lstStyle/>
          <a:p>
            <a:pPr fontAlgn="auto">
              <a:spcAft>
                <a:spcPts val="0"/>
              </a:spcAft>
              <a:defRPr/>
            </a:pPr>
            <a:r>
              <a:rPr lang="en-US" dirty="0" smtClean="0"/>
              <a:t>Questions about document retention and audits?</a:t>
            </a:r>
            <a:endParaRPr lang="en-US" dirty="0"/>
          </a:p>
        </p:txBody>
      </p:sp>
      <p:pic>
        <p:nvPicPr>
          <p:cNvPr id="137221" name="Picture 3"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95600" y="762000"/>
            <a:ext cx="153828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467" name="Rectangle 3"/>
          <p:cNvSpPr>
            <a:spLocks noGrp="1" noChangeArrowheads="1"/>
          </p:cNvSpPr>
          <p:nvPr>
            <p:ph idx="1"/>
          </p:nvPr>
        </p:nvSpPr>
        <p:spPr/>
        <p:txBody>
          <a:bodyPr/>
          <a:lstStyle/>
          <a:p>
            <a:pPr marL="274320" indent="-274320" fontAlgn="auto">
              <a:lnSpc>
                <a:spcPct val="90000"/>
              </a:lnSpc>
              <a:spcAft>
                <a:spcPts val="0"/>
              </a:spcAft>
              <a:buClr>
                <a:schemeClr val="accent3"/>
              </a:buClr>
              <a:buFont typeface="Wingdings 2"/>
              <a:buChar char=""/>
              <a:defRPr/>
            </a:pPr>
            <a:r>
              <a:rPr lang="en-US" smtClean="0"/>
              <a:t>SLD</a:t>
            </a:r>
          </a:p>
          <a:p>
            <a:pPr marL="640080" lvl="1" indent="-246888" fontAlgn="auto">
              <a:lnSpc>
                <a:spcPct val="90000"/>
              </a:lnSpc>
              <a:spcAft>
                <a:spcPts val="0"/>
              </a:spcAft>
              <a:buFont typeface="Wingdings 2"/>
              <a:buChar char=""/>
              <a:defRPr/>
            </a:pPr>
            <a:r>
              <a:rPr lang="en-US" smtClean="0"/>
              <a:t>Client Service Bureau (CSB)</a:t>
            </a:r>
          </a:p>
          <a:p>
            <a:pPr marL="822960" lvl="2" indent="-246888" fontAlgn="auto">
              <a:lnSpc>
                <a:spcPct val="90000"/>
              </a:lnSpc>
              <a:spcAft>
                <a:spcPts val="0"/>
              </a:spcAft>
              <a:buClr>
                <a:schemeClr val="accent3"/>
              </a:buClr>
              <a:buFont typeface="Wingdings 2"/>
              <a:buChar char=""/>
              <a:defRPr/>
            </a:pPr>
            <a:r>
              <a:rPr lang="en-US" sz="1800" smtClean="0"/>
              <a:t>E-rate “Help Desk” where applicant &amp; service providers can get answers to questions</a:t>
            </a:r>
          </a:p>
          <a:p>
            <a:pPr marL="822960" lvl="2" indent="-246888" fontAlgn="auto">
              <a:lnSpc>
                <a:spcPct val="90000"/>
              </a:lnSpc>
              <a:spcAft>
                <a:spcPts val="0"/>
              </a:spcAft>
              <a:buClr>
                <a:schemeClr val="accent3"/>
              </a:buClr>
              <a:buFont typeface="Wingdings 2"/>
              <a:buChar char=""/>
              <a:defRPr/>
            </a:pPr>
            <a:r>
              <a:rPr lang="en-US" sz="1800" smtClean="0"/>
              <a:t>Accessed via </a:t>
            </a:r>
            <a:r>
              <a:rPr lang="en-US" sz="1800" b="1" smtClean="0">
                <a:solidFill>
                  <a:srgbClr val="F41837"/>
                </a:solidFill>
              </a:rPr>
              <a:t>888-203-8100</a:t>
            </a:r>
          </a:p>
          <a:p>
            <a:pPr marL="640080" lvl="1" indent="-246888" fontAlgn="auto">
              <a:lnSpc>
                <a:spcPct val="90000"/>
              </a:lnSpc>
              <a:spcAft>
                <a:spcPts val="0"/>
              </a:spcAft>
              <a:buFont typeface="Wingdings 2"/>
              <a:buChar char=""/>
              <a:defRPr/>
            </a:pPr>
            <a:r>
              <a:rPr lang="en-US" smtClean="0"/>
              <a:t>Submit a Question</a:t>
            </a:r>
          </a:p>
          <a:p>
            <a:pPr marL="822960" lvl="2" indent="-246888" fontAlgn="auto">
              <a:lnSpc>
                <a:spcPct val="90000"/>
              </a:lnSpc>
              <a:spcAft>
                <a:spcPts val="0"/>
              </a:spcAft>
              <a:buClr>
                <a:schemeClr val="accent3"/>
              </a:buClr>
              <a:buFont typeface="Wingdings 2"/>
              <a:buChar char=""/>
              <a:defRPr/>
            </a:pPr>
            <a:r>
              <a:rPr lang="en-US" sz="1800" smtClean="0"/>
              <a:t>Available on SLD website</a:t>
            </a:r>
          </a:p>
          <a:p>
            <a:pPr marL="274320" indent="-274320" fontAlgn="auto">
              <a:lnSpc>
                <a:spcPct val="90000"/>
              </a:lnSpc>
              <a:spcAft>
                <a:spcPts val="0"/>
              </a:spcAft>
              <a:buClr>
                <a:schemeClr val="accent3"/>
              </a:buClr>
              <a:buFont typeface="Wingdings 2"/>
              <a:buChar char=""/>
              <a:defRPr/>
            </a:pPr>
            <a:r>
              <a:rPr lang="en-US" sz="2400" smtClean="0"/>
              <a:t>PA E-rate Coordinator	</a:t>
            </a:r>
          </a:p>
          <a:p>
            <a:pPr marL="640080" lvl="1" indent="-246888" fontAlgn="auto">
              <a:lnSpc>
                <a:spcPct val="90000"/>
              </a:lnSpc>
              <a:spcAft>
                <a:spcPts val="0"/>
              </a:spcAft>
              <a:buFont typeface="Wingdings 2"/>
              <a:buChar char=""/>
              <a:defRPr/>
            </a:pPr>
            <a:r>
              <a:rPr lang="en-US" smtClean="0"/>
              <a:t>E-mail </a:t>
            </a:r>
            <a:r>
              <a:rPr lang="en-US" smtClean="0">
                <a:solidFill>
                  <a:srgbClr val="F41837"/>
                </a:solidFill>
              </a:rPr>
              <a:t>jtschell@comcast.net</a:t>
            </a:r>
          </a:p>
          <a:p>
            <a:pPr marL="640080" lvl="1" indent="-246888" fontAlgn="auto">
              <a:lnSpc>
                <a:spcPct val="90000"/>
              </a:lnSpc>
              <a:spcAft>
                <a:spcPts val="0"/>
              </a:spcAft>
              <a:buFont typeface="Wingdings 2"/>
              <a:buChar char=""/>
              <a:defRPr/>
            </a:pPr>
            <a:r>
              <a:rPr lang="en-US" smtClean="0">
                <a:solidFill>
                  <a:srgbClr val="F41837"/>
                </a:solidFill>
              </a:rPr>
              <a:t>www.e-ratepa.org </a:t>
            </a:r>
          </a:p>
          <a:p>
            <a:pPr marL="274320" indent="-274320" fontAlgn="auto">
              <a:lnSpc>
                <a:spcPct val="90000"/>
              </a:lnSpc>
              <a:spcAft>
                <a:spcPts val="0"/>
              </a:spcAft>
              <a:buClr>
                <a:schemeClr val="accent3"/>
              </a:buClr>
              <a:buFont typeface="Wingdings 2"/>
              <a:buChar char=""/>
              <a:defRPr/>
            </a:pPr>
            <a:endParaRPr lang="en-US" smtClean="0">
              <a:solidFill>
                <a:srgbClr val="F41837"/>
              </a:solidFill>
            </a:endParaRPr>
          </a:p>
        </p:txBody>
      </p:sp>
      <p:sp>
        <p:nvSpPr>
          <p:cNvPr id="13824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4393101-9661-4D49-BA33-A213D4EFDCC0}" type="slidenum">
              <a:rPr lang="en-US">
                <a:solidFill>
                  <a:schemeClr val="tx2"/>
                </a:solidFill>
              </a:rPr>
              <a:pPr eaLnBrk="1" hangingPunct="1"/>
              <a:t>125</a:t>
            </a:fld>
            <a:endParaRPr lang="en-US">
              <a:solidFill>
                <a:schemeClr val="tx2"/>
              </a:solidFill>
            </a:endParaRPr>
          </a:p>
        </p:txBody>
      </p:sp>
      <p:sp>
        <p:nvSpPr>
          <p:cNvPr id="190466" name="Rectangle 2"/>
          <p:cNvSpPr>
            <a:spLocks noGrp="1" noChangeArrowheads="1"/>
          </p:cNvSpPr>
          <p:nvPr>
            <p:ph type="title"/>
          </p:nvPr>
        </p:nvSpPr>
        <p:spPr>
          <a:xfrm>
            <a:off x="457200" y="533400"/>
            <a:ext cx="8229600" cy="604838"/>
          </a:xfrm>
        </p:spPr>
        <p:txBody>
          <a:bodyPr>
            <a:normAutofit fontScale="90000"/>
          </a:bodyPr>
          <a:lstStyle/>
          <a:p>
            <a:pPr fontAlgn="auto">
              <a:spcAft>
                <a:spcPts val="0"/>
              </a:spcAft>
              <a:defRPr/>
            </a:pPr>
            <a:r>
              <a:rPr lang="en-US" dirty="0"/>
              <a:t>E-rate Help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0467">
                                            <p:txEl>
                                              <p:pRg st="0" end="0"/>
                                            </p:txEl>
                                          </p:spTgt>
                                        </p:tgtEl>
                                        <p:attrNameLst>
                                          <p:attrName>style.visibility</p:attrName>
                                        </p:attrNameLst>
                                      </p:cBhvr>
                                      <p:to>
                                        <p:strVal val="visible"/>
                                      </p:to>
                                    </p:set>
                                    <p:anim calcmode="lin" valueType="num">
                                      <p:cBhvr additive="base">
                                        <p:cTn id="7" dur="500" fill="hold"/>
                                        <p:tgtEl>
                                          <p:spTgt spid="1904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046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par>
                                <p:cTn id="9" presetID="2" presetClass="entr" presetSubtype="8" fill="hold" grpId="0" nodeType="withEffect">
                                  <p:stCondLst>
                                    <p:cond delay="0"/>
                                  </p:stCondLst>
                                  <p:childTnLst>
                                    <p:set>
                                      <p:cBhvr>
                                        <p:cTn id="10" dur="1" fill="hold">
                                          <p:stCondLst>
                                            <p:cond delay="0"/>
                                          </p:stCondLst>
                                        </p:cTn>
                                        <p:tgtEl>
                                          <p:spTgt spid="190467">
                                            <p:txEl>
                                              <p:pRg st="1" end="1"/>
                                            </p:txEl>
                                          </p:spTgt>
                                        </p:tgtEl>
                                        <p:attrNameLst>
                                          <p:attrName>style.visibility</p:attrName>
                                        </p:attrNameLst>
                                      </p:cBhvr>
                                      <p:to>
                                        <p:strVal val="visible"/>
                                      </p:to>
                                    </p:set>
                                    <p:anim calcmode="lin" valueType="num">
                                      <p:cBhvr additive="base">
                                        <p:cTn id="11" dur="500" fill="hold"/>
                                        <p:tgtEl>
                                          <p:spTgt spid="19046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9046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2" name="WHOOSH.WAV"/>
                                        </p:tgtEl>
                                      </p:cMediaNode>
                                    </p:audio>
                                  </p:subTnLst>
                                </p:cTn>
                              </p:par>
                              <p:par>
                                <p:cTn id="13" presetID="2" presetClass="entr" presetSubtype="8" fill="hold" grpId="0" nodeType="withEffect">
                                  <p:stCondLst>
                                    <p:cond delay="0"/>
                                  </p:stCondLst>
                                  <p:childTnLst>
                                    <p:set>
                                      <p:cBhvr>
                                        <p:cTn id="14" dur="1" fill="hold">
                                          <p:stCondLst>
                                            <p:cond delay="0"/>
                                          </p:stCondLst>
                                        </p:cTn>
                                        <p:tgtEl>
                                          <p:spTgt spid="190467">
                                            <p:txEl>
                                              <p:pRg st="2" end="2"/>
                                            </p:txEl>
                                          </p:spTgt>
                                        </p:tgtEl>
                                        <p:attrNameLst>
                                          <p:attrName>style.visibility</p:attrName>
                                        </p:attrNameLst>
                                      </p:cBhvr>
                                      <p:to>
                                        <p:strVal val="visible"/>
                                      </p:to>
                                    </p:set>
                                    <p:anim calcmode="lin" valueType="num">
                                      <p:cBhvr additive="base">
                                        <p:cTn id="15" dur="500" fill="hold"/>
                                        <p:tgtEl>
                                          <p:spTgt spid="19046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9046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2" name="WHOOSH.WAV"/>
                                        </p:tgtEl>
                                      </p:cMediaNode>
                                    </p:audio>
                                  </p:subTnLst>
                                </p:cTn>
                              </p:par>
                              <p:par>
                                <p:cTn id="17" presetID="2" presetClass="entr" presetSubtype="8" fill="hold" grpId="0" nodeType="withEffect">
                                  <p:stCondLst>
                                    <p:cond delay="0"/>
                                  </p:stCondLst>
                                  <p:childTnLst>
                                    <p:set>
                                      <p:cBhvr>
                                        <p:cTn id="18" dur="1" fill="hold">
                                          <p:stCondLst>
                                            <p:cond delay="0"/>
                                          </p:stCondLst>
                                        </p:cTn>
                                        <p:tgtEl>
                                          <p:spTgt spid="190467">
                                            <p:txEl>
                                              <p:pRg st="3" end="3"/>
                                            </p:txEl>
                                          </p:spTgt>
                                        </p:tgtEl>
                                        <p:attrNameLst>
                                          <p:attrName>style.visibility</p:attrName>
                                        </p:attrNameLst>
                                      </p:cBhvr>
                                      <p:to>
                                        <p:strVal val="visible"/>
                                      </p:to>
                                    </p:set>
                                    <p:anim calcmode="lin" valueType="num">
                                      <p:cBhvr additive="base">
                                        <p:cTn id="19" dur="500" fill="hold"/>
                                        <p:tgtEl>
                                          <p:spTgt spid="19046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046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par>
                                <p:cTn id="21" presetID="2" presetClass="entr" presetSubtype="8" fill="hold" grpId="0" nodeType="withEffect">
                                  <p:stCondLst>
                                    <p:cond delay="0"/>
                                  </p:stCondLst>
                                  <p:childTnLst>
                                    <p:set>
                                      <p:cBhvr>
                                        <p:cTn id="22" dur="1" fill="hold">
                                          <p:stCondLst>
                                            <p:cond delay="0"/>
                                          </p:stCondLst>
                                        </p:cTn>
                                        <p:tgtEl>
                                          <p:spTgt spid="190467">
                                            <p:txEl>
                                              <p:pRg st="4" end="4"/>
                                            </p:txEl>
                                          </p:spTgt>
                                        </p:tgtEl>
                                        <p:attrNameLst>
                                          <p:attrName>style.visibility</p:attrName>
                                        </p:attrNameLst>
                                      </p:cBhvr>
                                      <p:to>
                                        <p:strVal val="visible"/>
                                      </p:to>
                                    </p:set>
                                    <p:anim calcmode="lin" valueType="num">
                                      <p:cBhvr additive="base">
                                        <p:cTn id="23" dur="500" fill="hold"/>
                                        <p:tgtEl>
                                          <p:spTgt spid="19046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9046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2" name="WHOOSH.WAV"/>
                                        </p:tgtEl>
                                      </p:cMediaNode>
                                    </p:audio>
                                  </p:subTnLst>
                                </p:cTn>
                              </p:par>
                              <p:par>
                                <p:cTn id="25" presetID="2" presetClass="entr" presetSubtype="8" fill="hold" grpId="0" nodeType="withEffect">
                                  <p:stCondLst>
                                    <p:cond delay="0"/>
                                  </p:stCondLst>
                                  <p:childTnLst>
                                    <p:set>
                                      <p:cBhvr>
                                        <p:cTn id="26" dur="1" fill="hold">
                                          <p:stCondLst>
                                            <p:cond delay="0"/>
                                          </p:stCondLst>
                                        </p:cTn>
                                        <p:tgtEl>
                                          <p:spTgt spid="190467">
                                            <p:txEl>
                                              <p:pRg st="5" end="5"/>
                                            </p:txEl>
                                          </p:spTgt>
                                        </p:tgtEl>
                                        <p:attrNameLst>
                                          <p:attrName>style.visibility</p:attrName>
                                        </p:attrNameLst>
                                      </p:cBhvr>
                                      <p:to>
                                        <p:strVal val="visible"/>
                                      </p:to>
                                    </p:set>
                                    <p:anim calcmode="lin" valueType="num">
                                      <p:cBhvr additive="base">
                                        <p:cTn id="27" dur="500" fill="hold"/>
                                        <p:tgtEl>
                                          <p:spTgt spid="190467">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9046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2" name="WHOOSH.WAV"/>
                                        </p:tgtEl>
                                      </p:cMediaNode>
                                    </p:audio>
                                  </p:sub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90467">
                                            <p:txEl>
                                              <p:pRg st="6" end="6"/>
                                            </p:txEl>
                                          </p:spTgt>
                                        </p:tgtEl>
                                        <p:attrNameLst>
                                          <p:attrName>style.visibility</p:attrName>
                                        </p:attrNameLst>
                                      </p:cBhvr>
                                      <p:to>
                                        <p:strVal val="visible"/>
                                      </p:to>
                                    </p:set>
                                    <p:anim calcmode="lin" valueType="num">
                                      <p:cBhvr additive="base">
                                        <p:cTn id="33" dur="500" fill="hold"/>
                                        <p:tgtEl>
                                          <p:spTgt spid="1904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046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2" name="WHOOSH.WAV"/>
                                        </p:tgtEl>
                                      </p:cMediaNode>
                                    </p:audio>
                                  </p:subTnLst>
                                </p:cTn>
                              </p:par>
                              <p:par>
                                <p:cTn id="35" presetID="2" presetClass="entr" presetSubtype="8" fill="hold" grpId="0" nodeType="withEffect">
                                  <p:stCondLst>
                                    <p:cond delay="0"/>
                                  </p:stCondLst>
                                  <p:childTnLst>
                                    <p:set>
                                      <p:cBhvr>
                                        <p:cTn id="36" dur="1" fill="hold">
                                          <p:stCondLst>
                                            <p:cond delay="0"/>
                                          </p:stCondLst>
                                        </p:cTn>
                                        <p:tgtEl>
                                          <p:spTgt spid="190467">
                                            <p:txEl>
                                              <p:pRg st="7" end="7"/>
                                            </p:txEl>
                                          </p:spTgt>
                                        </p:tgtEl>
                                        <p:attrNameLst>
                                          <p:attrName>style.visibility</p:attrName>
                                        </p:attrNameLst>
                                      </p:cBhvr>
                                      <p:to>
                                        <p:strVal val="visible"/>
                                      </p:to>
                                    </p:set>
                                    <p:anim calcmode="lin" valueType="num">
                                      <p:cBhvr additive="base">
                                        <p:cTn id="37" dur="500" fill="hold"/>
                                        <p:tgtEl>
                                          <p:spTgt spid="19046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90467">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par>
                                <p:cTn id="39" presetID="2" presetClass="entr" presetSubtype="8" fill="hold" grpId="0" nodeType="withEffect">
                                  <p:stCondLst>
                                    <p:cond delay="0"/>
                                  </p:stCondLst>
                                  <p:childTnLst>
                                    <p:set>
                                      <p:cBhvr>
                                        <p:cTn id="40" dur="1" fill="hold">
                                          <p:stCondLst>
                                            <p:cond delay="0"/>
                                          </p:stCondLst>
                                        </p:cTn>
                                        <p:tgtEl>
                                          <p:spTgt spid="190467">
                                            <p:txEl>
                                              <p:pRg st="8" end="8"/>
                                            </p:txEl>
                                          </p:spTgt>
                                        </p:tgtEl>
                                        <p:attrNameLst>
                                          <p:attrName>style.visibility</p:attrName>
                                        </p:attrNameLst>
                                      </p:cBhvr>
                                      <p:to>
                                        <p:strVal val="visible"/>
                                      </p:to>
                                    </p:set>
                                    <p:anim calcmode="lin" valueType="num">
                                      <p:cBhvr additive="base">
                                        <p:cTn id="41" dur="500" fill="hold"/>
                                        <p:tgtEl>
                                          <p:spTgt spid="19046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90467">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build="p" autoUpdateAnimBg="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Number Placeholder 1"/>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E3355F2-0346-41E6-910D-0F0B35661F03}" type="slidenum">
              <a:rPr lang="en-US">
                <a:solidFill>
                  <a:schemeClr val="tx2"/>
                </a:solidFill>
              </a:rPr>
              <a:pPr eaLnBrk="1" hangingPunct="1"/>
              <a:t>126</a:t>
            </a:fld>
            <a:endParaRPr lang="en-US">
              <a:solidFill>
                <a:schemeClr val="tx2"/>
              </a:solidFill>
            </a:endParaRPr>
          </a:p>
        </p:txBody>
      </p:sp>
      <p:sp>
        <p:nvSpPr>
          <p:cNvPr id="4" name="Title 3"/>
          <p:cNvSpPr>
            <a:spLocks noGrp="1"/>
          </p:cNvSpPr>
          <p:nvPr>
            <p:ph type="title"/>
          </p:nvPr>
        </p:nvSpPr>
        <p:spPr/>
        <p:txBody>
          <a:bodyPr/>
          <a:lstStyle/>
          <a:p>
            <a:pPr fontAlgn="auto">
              <a:spcAft>
                <a:spcPts val="0"/>
              </a:spcAft>
              <a:defRPr/>
            </a:pPr>
            <a:r>
              <a:rPr lang="en-US" dirty="0" smtClean="0"/>
              <a:t>APPLICATION FLOWCHART</a:t>
            </a:r>
            <a:endParaRPr lang="en-US" dirty="0"/>
          </a:p>
        </p:txBody>
      </p:sp>
      <p:pic>
        <p:nvPicPr>
          <p:cNvPr id="13926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346200"/>
            <a:ext cx="4876800" cy="551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010400" y="4191000"/>
            <a:ext cx="1981200" cy="1828800"/>
          </a:xfrm>
        </p:spPr>
        <p:txBody>
          <a:bodyPr/>
          <a:lstStyle/>
          <a:p>
            <a:pPr algn="ctr" fontAlgn="auto">
              <a:spcAft>
                <a:spcPts val="0"/>
              </a:spcAft>
              <a:defRPr/>
            </a:pPr>
            <a:r>
              <a:rPr lang="en-US" dirty="0" smtClean="0"/>
              <a:t>The end!</a:t>
            </a:r>
            <a:endParaRPr lang="en-US" dirty="0"/>
          </a:p>
        </p:txBody>
      </p:sp>
      <p:sp>
        <p:nvSpPr>
          <p:cNvPr id="140291"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1BF5338-267B-4116-837C-3F9A081254D7}" type="slidenum">
              <a:rPr lang="en-US">
                <a:solidFill>
                  <a:srgbClr val="FFFFFF"/>
                </a:solidFill>
              </a:rPr>
              <a:pPr eaLnBrk="1" hangingPunct="1"/>
              <a:t>127</a:t>
            </a:fld>
            <a:endParaRPr lang="en-US">
              <a:solidFill>
                <a:srgbClr val="FFFFFF"/>
              </a:solidFill>
            </a:endParaRPr>
          </a:p>
        </p:txBody>
      </p:sp>
      <p:sp>
        <p:nvSpPr>
          <p:cNvPr id="5" name="Title 4"/>
          <p:cNvSpPr>
            <a:spLocks noGrp="1"/>
          </p:cNvSpPr>
          <p:nvPr>
            <p:ph type="title"/>
          </p:nvPr>
        </p:nvSpPr>
        <p:spPr>
          <a:xfrm>
            <a:off x="457200" y="2052638"/>
            <a:ext cx="6324600" cy="1828800"/>
          </a:xfrm>
        </p:spPr>
        <p:txBody>
          <a:bodyPr/>
          <a:lstStyle/>
          <a:p>
            <a:pPr fontAlgn="auto">
              <a:spcAft>
                <a:spcPts val="0"/>
              </a:spcAft>
              <a:defRPr/>
            </a:pPr>
            <a:r>
              <a:rPr lang="en-US" dirty="0" smtClean="0"/>
              <a:t>Questions? </a:t>
            </a:r>
            <a:endParaRPr lang="en-US" dirty="0"/>
          </a:p>
        </p:txBody>
      </p:sp>
      <p:pic>
        <p:nvPicPr>
          <p:cNvPr id="140293" name="Picture 3"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95600" y="685800"/>
            <a:ext cx="153828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Rectangle 3"/>
          <p:cNvSpPr>
            <a:spLocks noGrp="1" noChangeArrowheads="1"/>
          </p:cNvSpPr>
          <p:nvPr>
            <p:ph idx="1"/>
          </p:nvPr>
        </p:nvSpPr>
        <p:spPr/>
        <p:txBody>
          <a:bodyPr/>
          <a:lstStyle/>
          <a:p>
            <a:pPr marL="274320" indent="-274320" fontAlgn="auto">
              <a:lnSpc>
                <a:spcPct val="90000"/>
              </a:lnSpc>
              <a:spcAft>
                <a:spcPts val="0"/>
              </a:spcAft>
              <a:buClr>
                <a:schemeClr val="accent3"/>
              </a:buClr>
              <a:buFont typeface="Wingdings 2"/>
              <a:buChar char=""/>
              <a:defRPr/>
            </a:pPr>
            <a:r>
              <a:rPr lang="en-US" sz="2400" dirty="0"/>
              <a:t>MUST be provided by an Eligible Telecommunications Provider (ETP)</a:t>
            </a:r>
          </a:p>
          <a:p>
            <a:pPr marL="274320" indent="-246888" fontAlgn="auto">
              <a:lnSpc>
                <a:spcPct val="90000"/>
              </a:lnSpc>
              <a:spcAft>
                <a:spcPts val="0"/>
              </a:spcAft>
              <a:buClr>
                <a:schemeClr val="accent3"/>
              </a:buClr>
              <a:buFont typeface="Wingdings 2"/>
              <a:buChar char=""/>
              <a:defRPr/>
            </a:pPr>
            <a:r>
              <a:rPr lang="en-US" sz="2400" dirty="0" smtClean="0"/>
              <a:t>Local</a:t>
            </a:r>
            <a:r>
              <a:rPr lang="en-US" sz="2400" dirty="0"/>
              <a:t>, long distance, voice mail, cell, paging, </a:t>
            </a:r>
            <a:r>
              <a:rPr lang="en-US" sz="2400" dirty="0" smtClean="0"/>
              <a:t>Centrex, T-1</a:t>
            </a:r>
            <a:r>
              <a:rPr lang="en-US" sz="2400" dirty="0"/>
              <a:t>, PRI, </a:t>
            </a:r>
            <a:r>
              <a:rPr lang="en-US" sz="2400" dirty="0" smtClean="0"/>
              <a:t>frame relay</a:t>
            </a:r>
            <a:r>
              <a:rPr lang="en-US" sz="2400" dirty="0"/>
              <a:t>, </a:t>
            </a:r>
            <a:r>
              <a:rPr lang="en-US" sz="2400" dirty="0" smtClean="0"/>
              <a:t>ISDN, </a:t>
            </a:r>
            <a:r>
              <a:rPr lang="en-US" sz="2400" dirty="0"/>
              <a:t>etc</a:t>
            </a:r>
            <a:r>
              <a:rPr lang="en-US" sz="2400" dirty="0" smtClean="0"/>
              <a:t>.</a:t>
            </a:r>
            <a:endParaRPr lang="en-US" sz="2400" dirty="0"/>
          </a:p>
          <a:p>
            <a:pPr marL="274320" indent="-274320" fontAlgn="auto">
              <a:lnSpc>
                <a:spcPct val="90000"/>
              </a:lnSpc>
              <a:spcAft>
                <a:spcPts val="0"/>
              </a:spcAft>
              <a:buClr>
                <a:schemeClr val="accent3"/>
              </a:buClr>
              <a:buFont typeface="Wingdings 2"/>
              <a:buChar char=""/>
              <a:defRPr/>
            </a:pPr>
            <a:r>
              <a:rPr lang="en-US" sz="2400" dirty="0"/>
              <a:t>Installation of eligible telecom </a:t>
            </a:r>
            <a:r>
              <a:rPr lang="en-US" sz="2400" dirty="0" smtClean="0"/>
              <a:t>services (if included on your application)</a:t>
            </a:r>
            <a:endParaRPr lang="en-US" sz="2400" dirty="0"/>
          </a:p>
          <a:p>
            <a:pPr marL="274320" indent="-274320" fontAlgn="auto">
              <a:lnSpc>
                <a:spcPct val="90000"/>
              </a:lnSpc>
              <a:spcAft>
                <a:spcPts val="0"/>
              </a:spcAft>
              <a:buClr>
                <a:schemeClr val="accent3"/>
              </a:buClr>
              <a:buFont typeface="Wingdings 2"/>
              <a:buChar char=""/>
              <a:defRPr/>
            </a:pPr>
            <a:r>
              <a:rPr lang="en-US" sz="2400" dirty="0"/>
              <a:t>Including most taxes and surcharges and custom calling features</a:t>
            </a:r>
          </a:p>
          <a:p>
            <a:pPr marL="274320" indent="-274320" fontAlgn="auto">
              <a:lnSpc>
                <a:spcPct val="90000"/>
              </a:lnSpc>
              <a:spcAft>
                <a:spcPts val="0"/>
              </a:spcAft>
              <a:buClr>
                <a:schemeClr val="accent3"/>
              </a:buClr>
              <a:buFont typeface="Wingdings 2"/>
              <a:buChar char=""/>
              <a:defRPr/>
            </a:pPr>
            <a:r>
              <a:rPr lang="en-US" sz="2400" dirty="0" smtClean="0"/>
              <a:t>Hosted VOIP</a:t>
            </a:r>
            <a:r>
              <a:rPr lang="en-US" sz="2400" dirty="0"/>
              <a:t>* (also eligible under Internet</a:t>
            </a:r>
            <a:r>
              <a:rPr lang="en-US" sz="2400" dirty="0" smtClean="0"/>
              <a:t>)</a:t>
            </a:r>
          </a:p>
          <a:p>
            <a:pPr marL="274320" indent="-274320" fontAlgn="auto">
              <a:lnSpc>
                <a:spcPct val="90000"/>
              </a:lnSpc>
              <a:spcAft>
                <a:spcPts val="0"/>
              </a:spcAft>
              <a:buClr>
                <a:schemeClr val="accent3"/>
              </a:buClr>
              <a:buFont typeface="Wingdings 2"/>
              <a:buChar char=""/>
              <a:defRPr/>
            </a:pPr>
            <a:r>
              <a:rPr lang="en-US" sz="2400" dirty="0" smtClean="0"/>
              <a:t>Lit fiber service (also eligible under Internet Access)*</a:t>
            </a:r>
            <a:endParaRPr lang="en-US" sz="2400" dirty="0"/>
          </a:p>
          <a:p>
            <a:pPr marL="274320" indent="-274320" fontAlgn="auto">
              <a:lnSpc>
                <a:spcPct val="90000"/>
              </a:lnSpc>
              <a:spcAft>
                <a:spcPts val="0"/>
              </a:spcAft>
              <a:buClr>
                <a:schemeClr val="accent3"/>
              </a:buClr>
              <a:buFont typeface="Wingdings 2"/>
              <a:buChar char=""/>
              <a:defRPr/>
            </a:pPr>
            <a:endParaRPr lang="en-US" dirty="0"/>
          </a:p>
        </p:txBody>
      </p:sp>
      <p:sp>
        <p:nvSpPr>
          <p:cNvPr id="2355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B3B1D09-3588-4166-BA6B-B833CE45337B}" type="slidenum">
              <a:rPr lang="en-US">
                <a:solidFill>
                  <a:schemeClr val="tx2"/>
                </a:solidFill>
              </a:rPr>
              <a:pPr eaLnBrk="1" hangingPunct="1"/>
              <a:t>13</a:t>
            </a:fld>
            <a:endParaRPr lang="en-US">
              <a:solidFill>
                <a:schemeClr val="tx2"/>
              </a:solidFill>
            </a:endParaRPr>
          </a:p>
        </p:txBody>
      </p:sp>
      <p:sp>
        <p:nvSpPr>
          <p:cNvPr id="20482" name="Rectangle 2"/>
          <p:cNvSpPr>
            <a:spLocks noGrp="1" noChangeArrowheads="1"/>
          </p:cNvSpPr>
          <p:nvPr>
            <p:ph type="title"/>
          </p:nvPr>
        </p:nvSpPr>
        <p:spPr>
          <a:xfrm>
            <a:off x="457200" y="277813"/>
            <a:ext cx="8686800" cy="1139825"/>
          </a:xfrm>
        </p:spPr>
        <p:txBody>
          <a:bodyPr/>
          <a:lstStyle/>
          <a:p>
            <a:pPr fontAlgn="auto">
              <a:spcAft>
                <a:spcPts val="0"/>
              </a:spcAft>
              <a:defRPr/>
            </a:pPr>
            <a:r>
              <a:rPr lang="en-US" sz="3200" dirty="0" smtClean="0"/>
              <a:t>P1: Eligible Telecom Services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381000" y="1752600"/>
            <a:ext cx="8534400" cy="4891088"/>
          </a:xfrm>
        </p:spPr>
        <p:txBody>
          <a:bodyPr/>
          <a:lstStyle/>
          <a:p>
            <a:pPr marL="274320" indent="-274320" fontAlgn="auto">
              <a:lnSpc>
                <a:spcPct val="80000"/>
              </a:lnSpc>
              <a:spcAft>
                <a:spcPts val="0"/>
              </a:spcAft>
              <a:buClr>
                <a:schemeClr val="accent3"/>
              </a:buClr>
              <a:buFont typeface="Wingdings 2"/>
              <a:buChar char=""/>
              <a:defRPr/>
            </a:pPr>
            <a:r>
              <a:rPr lang="en-US" sz="2400" dirty="0" smtClean="0"/>
              <a:t>Sharing of bandwidth to ineligible entities</a:t>
            </a:r>
          </a:p>
          <a:p>
            <a:pPr marL="274320" indent="-274320" fontAlgn="auto">
              <a:lnSpc>
                <a:spcPct val="80000"/>
              </a:lnSpc>
              <a:spcAft>
                <a:spcPts val="0"/>
              </a:spcAft>
              <a:buClr>
                <a:schemeClr val="accent3"/>
              </a:buClr>
              <a:buFont typeface="Wingdings 2"/>
              <a:buChar char=""/>
              <a:defRPr/>
            </a:pPr>
            <a:r>
              <a:rPr lang="en-US" sz="2400" dirty="0" smtClean="0"/>
              <a:t>900 calls</a:t>
            </a:r>
          </a:p>
          <a:p>
            <a:pPr marL="274320" indent="-274320" fontAlgn="auto">
              <a:lnSpc>
                <a:spcPct val="80000"/>
              </a:lnSpc>
              <a:spcAft>
                <a:spcPts val="0"/>
              </a:spcAft>
              <a:buClr>
                <a:schemeClr val="accent3"/>
              </a:buClr>
              <a:buFont typeface="Wingdings 2"/>
              <a:buChar char=""/>
              <a:defRPr/>
            </a:pPr>
            <a:r>
              <a:rPr lang="en-US" sz="2400" dirty="0" smtClean="0"/>
              <a:t>Payphone service</a:t>
            </a:r>
          </a:p>
          <a:p>
            <a:pPr marL="274320" indent="-274320" fontAlgn="auto">
              <a:lnSpc>
                <a:spcPct val="80000"/>
              </a:lnSpc>
              <a:spcAft>
                <a:spcPts val="0"/>
              </a:spcAft>
              <a:buClr>
                <a:schemeClr val="accent3"/>
              </a:buClr>
              <a:buFont typeface="Wingdings 2"/>
              <a:buChar char=""/>
              <a:defRPr/>
            </a:pPr>
            <a:r>
              <a:rPr lang="en-US" sz="2400" dirty="0" smtClean="0"/>
              <a:t>Cost of not-publishing phone numbers</a:t>
            </a:r>
          </a:p>
          <a:p>
            <a:pPr marL="274320" indent="-274320" fontAlgn="auto">
              <a:lnSpc>
                <a:spcPct val="80000"/>
              </a:lnSpc>
              <a:spcAft>
                <a:spcPts val="0"/>
              </a:spcAft>
              <a:buClr>
                <a:schemeClr val="accent3"/>
              </a:buClr>
              <a:buFont typeface="Wingdings 2"/>
              <a:buChar char=""/>
              <a:defRPr/>
            </a:pPr>
            <a:r>
              <a:rPr lang="en-US" sz="2400" dirty="0" smtClean="0"/>
              <a:t>Cost of additional directory listings</a:t>
            </a:r>
          </a:p>
          <a:p>
            <a:pPr marL="274320" indent="-274320" fontAlgn="auto">
              <a:lnSpc>
                <a:spcPct val="80000"/>
              </a:lnSpc>
              <a:spcAft>
                <a:spcPts val="0"/>
              </a:spcAft>
              <a:buClr>
                <a:schemeClr val="accent3"/>
              </a:buClr>
              <a:buFont typeface="Wingdings 2"/>
              <a:buChar char=""/>
              <a:defRPr/>
            </a:pPr>
            <a:r>
              <a:rPr lang="en-US" sz="2400" dirty="0" smtClean="0"/>
              <a:t>End user equipment (phones, beepers, cell phones, fax machines, etc.)</a:t>
            </a:r>
          </a:p>
          <a:p>
            <a:pPr marL="274320" indent="-274320" fontAlgn="auto">
              <a:lnSpc>
                <a:spcPct val="80000"/>
              </a:lnSpc>
              <a:spcAft>
                <a:spcPts val="0"/>
              </a:spcAft>
              <a:buClr>
                <a:schemeClr val="accent3"/>
              </a:buClr>
              <a:buFont typeface="Wingdings 2"/>
              <a:buChar char=""/>
              <a:defRPr/>
            </a:pPr>
            <a:r>
              <a:rPr lang="en-US" sz="2400" dirty="0" smtClean="0"/>
              <a:t>Late fees or finance charges</a:t>
            </a:r>
          </a:p>
          <a:p>
            <a:pPr marL="274320" indent="-274320" fontAlgn="auto">
              <a:lnSpc>
                <a:spcPct val="80000"/>
              </a:lnSpc>
              <a:spcAft>
                <a:spcPts val="0"/>
              </a:spcAft>
              <a:buClr>
                <a:schemeClr val="accent3"/>
              </a:buClr>
              <a:buFont typeface="Wingdings 2"/>
              <a:buChar char=""/>
              <a:defRPr/>
            </a:pPr>
            <a:r>
              <a:rPr lang="en-US" sz="2400" dirty="0" smtClean="0"/>
              <a:t>Paper statement fees</a:t>
            </a:r>
          </a:p>
          <a:p>
            <a:pPr marL="274320" indent="-274320" fontAlgn="auto">
              <a:lnSpc>
                <a:spcPct val="80000"/>
              </a:lnSpc>
              <a:spcAft>
                <a:spcPts val="0"/>
              </a:spcAft>
              <a:buClr>
                <a:schemeClr val="accent3"/>
              </a:buClr>
              <a:buFont typeface="Wingdings 2"/>
              <a:buChar char=""/>
              <a:defRPr/>
            </a:pPr>
            <a:r>
              <a:rPr lang="en-US" sz="2400" dirty="0" smtClean="0"/>
              <a:t>Cost recovery fees</a:t>
            </a:r>
          </a:p>
          <a:p>
            <a:pPr marL="274320" indent="-274320" fontAlgn="auto">
              <a:lnSpc>
                <a:spcPct val="80000"/>
              </a:lnSpc>
              <a:spcAft>
                <a:spcPts val="0"/>
              </a:spcAft>
              <a:buClr>
                <a:schemeClr val="accent3"/>
              </a:buClr>
              <a:buFont typeface="Wingdings 2"/>
              <a:buChar char=""/>
              <a:defRPr/>
            </a:pPr>
            <a:r>
              <a:rPr lang="en-US" sz="2400" dirty="0" smtClean="0"/>
              <a:t>Property tax fees</a:t>
            </a:r>
          </a:p>
          <a:p>
            <a:pPr marL="274320" indent="-274320" fontAlgn="auto">
              <a:lnSpc>
                <a:spcPct val="90000"/>
              </a:lnSpc>
              <a:spcAft>
                <a:spcPts val="0"/>
              </a:spcAft>
              <a:buClr>
                <a:schemeClr val="accent3"/>
              </a:buClr>
              <a:buFont typeface="Wingdings" pitchFamily="2" charset="2"/>
              <a:buNone/>
              <a:defRPr/>
            </a:pPr>
            <a:endParaRPr lang="en-US" i="1" dirty="0" smtClean="0"/>
          </a:p>
        </p:txBody>
      </p:sp>
      <p:sp>
        <p:nvSpPr>
          <p:cNvPr id="2457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4F7E97D-1BC6-4B7C-9FEB-7A15A5BCD6C8}" type="slidenum">
              <a:rPr lang="en-US">
                <a:solidFill>
                  <a:schemeClr val="tx2"/>
                </a:solidFill>
              </a:rPr>
              <a:pPr eaLnBrk="1" hangingPunct="1"/>
              <a:t>14</a:t>
            </a:fld>
            <a:endParaRPr lang="en-US">
              <a:solidFill>
                <a:schemeClr val="tx2"/>
              </a:solidFill>
            </a:endParaRPr>
          </a:p>
        </p:txBody>
      </p:sp>
      <p:sp>
        <p:nvSpPr>
          <p:cNvPr id="21506" name="Rectangle 2"/>
          <p:cNvSpPr>
            <a:spLocks noGrp="1" noChangeArrowheads="1"/>
          </p:cNvSpPr>
          <p:nvPr>
            <p:ph type="title"/>
          </p:nvPr>
        </p:nvSpPr>
        <p:spPr>
          <a:xfrm>
            <a:off x="381000" y="381000"/>
            <a:ext cx="8763000" cy="990600"/>
          </a:xfrm>
        </p:spPr>
        <p:txBody>
          <a:bodyPr>
            <a:normAutofit/>
          </a:bodyPr>
          <a:lstStyle/>
          <a:p>
            <a:pPr fontAlgn="auto">
              <a:spcAft>
                <a:spcPts val="0"/>
              </a:spcAft>
              <a:defRPr/>
            </a:pPr>
            <a:r>
              <a:rPr lang="en-US" sz="3200" dirty="0" smtClean="0"/>
              <a:t>P1: </a:t>
            </a:r>
            <a:r>
              <a:rPr lang="en-US" sz="3200" u="sng" dirty="0" smtClean="0"/>
              <a:t>Ineligible</a:t>
            </a:r>
            <a:r>
              <a:rPr lang="en-US" sz="3200" dirty="0" smtClean="0"/>
              <a:t> Telecom Services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sz="half" idx="1"/>
          </p:nvPr>
        </p:nvSpPr>
        <p:spPr>
          <a:xfrm>
            <a:off x="228600" y="1600200"/>
            <a:ext cx="4495800" cy="4530725"/>
          </a:xfrm>
        </p:spPr>
        <p:txBody>
          <a:bodyPr>
            <a:normAutofit fontScale="92500" lnSpcReduction="10000"/>
          </a:bodyPr>
          <a:lstStyle/>
          <a:p>
            <a:pPr marL="274320" indent="-274320" fontAlgn="auto">
              <a:spcAft>
                <a:spcPts val="0"/>
              </a:spcAft>
              <a:buClr>
                <a:schemeClr val="accent3"/>
              </a:buClr>
              <a:buFont typeface="Wingdings 2"/>
              <a:buChar char=""/>
              <a:defRPr/>
            </a:pPr>
            <a:r>
              <a:rPr lang="en-US" dirty="0" smtClean="0"/>
              <a:t>Eligible:</a:t>
            </a:r>
          </a:p>
          <a:p>
            <a:pPr marL="640080" lvl="1" indent="-246888" fontAlgn="auto">
              <a:spcAft>
                <a:spcPts val="0"/>
              </a:spcAft>
              <a:buFont typeface="Wingdings 2"/>
              <a:buChar char=""/>
              <a:defRPr/>
            </a:pPr>
            <a:r>
              <a:rPr lang="en-US" sz="2200" dirty="0" smtClean="0"/>
              <a:t>Basic conduit access </a:t>
            </a:r>
          </a:p>
          <a:p>
            <a:pPr marL="640080" lvl="1" indent="-246888" fontAlgn="auto">
              <a:spcAft>
                <a:spcPts val="0"/>
              </a:spcAft>
              <a:buFont typeface="Wingdings 2"/>
              <a:buChar char=""/>
              <a:defRPr/>
            </a:pPr>
            <a:r>
              <a:rPr lang="en-US" sz="2200" dirty="0" smtClean="0"/>
              <a:t>Hosted E-mail service</a:t>
            </a:r>
          </a:p>
          <a:p>
            <a:pPr marL="640080" lvl="1" indent="-246888" fontAlgn="auto">
              <a:spcAft>
                <a:spcPts val="0"/>
              </a:spcAft>
              <a:buFont typeface="Wingdings 2"/>
              <a:buChar char=""/>
              <a:defRPr/>
            </a:pPr>
            <a:r>
              <a:rPr lang="en-US" sz="2200" dirty="0" smtClean="0"/>
              <a:t>Laptop </a:t>
            </a:r>
            <a:r>
              <a:rPr lang="en-US" sz="2200" dirty="0" err="1" smtClean="0"/>
              <a:t>aircard</a:t>
            </a:r>
            <a:r>
              <a:rPr lang="en-US" sz="2200" dirty="0" smtClean="0"/>
              <a:t> access</a:t>
            </a:r>
          </a:p>
          <a:p>
            <a:pPr marL="640080" lvl="1" indent="-246888" fontAlgn="auto">
              <a:spcAft>
                <a:spcPts val="0"/>
              </a:spcAft>
              <a:buFont typeface="Wingdings 2"/>
              <a:buChar char=""/>
              <a:defRPr/>
            </a:pPr>
            <a:r>
              <a:rPr lang="en-US" sz="2200" dirty="0" smtClean="0"/>
              <a:t>Basic webhosting, including:</a:t>
            </a:r>
          </a:p>
          <a:p>
            <a:pPr marL="822960" lvl="2" indent="-246888" fontAlgn="auto">
              <a:spcAft>
                <a:spcPts val="0"/>
              </a:spcAft>
              <a:buClr>
                <a:schemeClr val="accent3"/>
              </a:buClr>
              <a:buFont typeface="Wingdings 2"/>
              <a:buChar char=""/>
              <a:defRPr/>
            </a:pPr>
            <a:r>
              <a:rPr lang="en-US" sz="1800" dirty="0" smtClean="0"/>
              <a:t>discussion boards, blogging, instant messaging and chat</a:t>
            </a:r>
          </a:p>
          <a:p>
            <a:pPr marL="640080" lvl="1" indent="-246888" fontAlgn="auto">
              <a:spcAft>
                <a:spcPts val="0"/>
              </a:spcAft>
              <a:buFont typeface="Wingdings 2"/>
              <a:buChar char=""/>
              <a:defRPr/>
            </a:pPr>
            <a:r>
              <a:rPr lang="en-US" sz="2200" dirty="0" smtClean="0"/>
              <a:t>Firewall fees – if part of standard vendor service</a:t>
            </a:r>
          </a:p>
          <a:p>
            <a:pPr marL="640080" lvl="1" indent="-246888" fontAlgn="auto">
              <a:spcAft>
                <a:spcPts val="0"/>
              </a:spcAft>
              <a:buFont typeface="Wingdings 2"/>
              <a:buChar char=""/>
              <a:defRPr/>
            </a:pPr>
            <a:r>
              <a:rPr lang="en-US" sz="2200" dirty="0" smtClean="0"/>
              <a:t>Blackberry/data services</a:t>
            </a:r>
          </a:p>
          <a:p>
            <a:pPr marL="822960" lvl="2" indent="-246888" fontAlgn="auto">
              <a:spcAft>
                <a:spcPts val="0"/>
              </a:spcAft>
              <a:buClr>
                <a:schemeClr val="accent3"/>
              </a:buClr>
              <a:buFont typeface="Wingdings 2"/>
              <a:buChar char=""/>
              <a:defRPr/>
            </a:pPr>
            <a:r>
              <a:rPr lang="en-US" dirty="0" smtClean="0"/>
              <a:t>(be sure to post separately from telecom on 470)</a:t>
            </a:r>
          </a:p>
          <a:p>
            <a:pPr marL="640080" lvl="1" indent="-246888" fontAlgn="auto">
              <a:spcAft>
                <a:spcPts val="0"/>
              </a:spcAft>
              <a:buFont typeface="Wingdings 2"/>
              <a:buChar char=""/>
              <a:defRPr/>
            </a:pPr>
            <a:r>
              <a:rPr lang="en-US" sz="2200" dirty="0" smtClean="0"/>
              <a:t>Lit fiber service</a:t>
            </a:r>
          </a:p>
          <a:p>
            <a:pPr marL="640080" lvl="1" indent="-246888" fontAlgn="auto">
              <a:spcAft>
                <a:spcPts val="0"/>
              </a:spcAft>
              <a:buFont typeface="Wingdings 2"/>
              <a:buChar char=""/>
              <a:defRPr/>
            </a:pPr>
            <a:r>
              <a:rPr lang="en-US" sz="2200" dirty="0" smtClean="0"/>
              <a:t>Dark fiber service</a:t>
            </a:r>
          </a:p>
          <a:p>
            <a:pPr marL="640080" lvl="1" indent="-246888" fontAlgn="auto">
              <a:spcAft>
                <a:spcPts val="0"/>
              </a:spcAft>
              <a:buFont typeface="Wingdings 2"/>
              <a:buChar char=""/>
              <a:defRPr/>
            </a:pPr>
            <a:endParaRPr lang="en-US" sz="2200" dirty="0" smtClean="0"/>
          </a:p>
          <a:p>
            <a:pPr marL="274320" indent="-274320" fontAlgn="auto">
              <a:spcAft>
                <a:spcPts val="0"/>
              </a:spcAft>
              <a:buClr>
                <a:schemeClr val="accent3"/>
              </a:buClr>
              <a:buFont typeface="Wingdings 2"/>
              <a:buChar char=""/>
              <a:defRPr/>
            </a:pPr>
            <a:endParaRPr lang="en-US" sz="2500" dirty="0" smtClean="0"/>
          </a:p>
        </p:txBody>
      </p:sp>
      <p:sp>
        <p:nvSpPr>
          <p:cNvPr id="31748" name="Rectangle 4"/>
          <p:cNvSpPr>
            <a:spLocks noGrp="1" noChangeArrowheads="1"/>
          </p:cNvSpPr>
          <p:nvPr>
            <p:ph sz="half" idx="2"/>
          </p:nvPr>
        </p:nvSpPr>
        <p:spPr>
          <a:xfrm>
            <a:off x="4876800" y="1600200"/>
            <a:ext cx="4033838" cy="4530725"/>
          </a:xfrm>
        </p:spPr>
        <p:txBody>
          <a:bodyPr>
            <a:normAutofit fontScale="92500" lnSpcReduction="10000"/>
          </a:bodyPr>
          <a:lstStyle/>
          <a:p>
            <a:pPr marL="274320" indent="-274320" fontAlgn="auto">
              <a:spcAft>
                <a:spcPts val="0"/>
              </a:spcAft>
              <a:buClr>
                <a:schemeClr val="accent3"/>
              </a:buClr>
              <a:buFont typeface="Wingdings 2"/>
              <a:buChar char=""/>
              <a:defRPr/>
            </a:pPr>
            <a:r>
              <a:rPr lang="en-US" dirty="0" smtClean="0"/>
              <a:t>Ineligible:</a:t>
            </a:r>
          </a:p>
          <a:p>
            <a:pPr marL="640080" lvl="1" indent="-246888" fontAlgn="auto">
              <a:spcAft>
                <a:spcPts val="0"/>
              </a:spcAft>
              <a:buFont typeface="Wingdings 2"/>
              <a:buChar char=""/>
              <a:defRPr/>
            </a:pPr>
            <a:r>
              <a:rPr lang="en-US" sz="2200" dirty="0" smtClean="0"/>
              <a:t>Filtering </a:t>
            </a:r>
          </a:p>
          <a:p>
            <a:pPr marL="640080" lvl="1" indent="-246888" fontAlgn="auto">
              <a:spcAft>
                <a:spcPts val="0"/>
              </a:spcAft>
              <a:buFont typeface="Wingdings 2"/>
              <a:buChar char=""/>
              <a:defRPr/>
            </a:pPr>
            <a:r>
              <a:rPr lang="en-US" sz="2200" dirty="0" smtClean="0"/>
              <a:t>Any remote access outside school property to Internet</a:t>
            </a:r>
          </a:p>
          <a:p>
            <a:pPr marL="640080" lvl="1" indent="-246888" fontAlgn="auto">
              <a:spcAft>
                <a:spcPts val="0"/>
              </a:spcAft>
              <a:buFont typeface="Wingdings 2"/>
              <a:buChar char=""/>
              <a:defRPr/>
            </a:pPr>
            <a:r>
              <a:rPr lang="en-US" sz="2200" dirty="0" smtClean="0"/>
              <a:t>Broadcast messaging services</a:t>
            </a:r>
          </a:p>
          <a:p>
            <a:pPr marL="640080" lvl="1" indent="-246888" fontAlgn="auto">
              <a:spcAft>
                <a:spcPts val="0"/>
              </a:spcAft>
              <a:buFont typeface="Wingdings 2"/>
              <a:buChar char=""/>
              <a:defRPr/>
            </a:pPr>
            <a:r>
              <a:rPr lang="en-US" sz="2200" dirty="0" err="1" smtClean="0"/>
              <a:t>AntiVirus</a:t>
            </a:r>
            <a:r>
              <a:rPr lang="en-US" sz="2200" dirty="0" smtClean="0"/>
              <a:t>/</a:t>
            </a:r>
            <a:r>
              <a:rPr lang="en-US" sz="2200" dirty="0" err="1" smtClean="0"/>
              <a:t>AntiSpam</a:t>
            </a:r>
            <a:endParaRPr lang="en-US" sz="2200" dirty="0" smtClean="0"/>
          </a:p>
          <a:p>
            <a:pPr marL="640080" lvl="1" indent="-246888" fontAlgn="auto">
              <a:spcAft>
                <a:spcPts val="0"/>
              </a:spcAft>
              <a:buFont typeface="Wingdings 2"/>
              <a:buChar char=""/>
              <a:defRPr/>
            </a:pPr>
            <a:r>
              <a:rPr lang="en-US" sz="2200" dirty="0" smtClean="0"/>
              <a:t>Ineligible webhosting features:</a:t>
            </a:r>
          </a:p>
          <a:p>
            <a:pPr marL="822960" lvl="2" indent="-246888" fontAlgn="auto">
              <a:spcAft>
                <a:spcPts val="0"/>
              </a:spcAft>
              <a:buClr>
                <a:schemeClr val="accent3"/>
              </a:buClr>
              <a:buFont typeface="Wingdings 2"/>
              <a:buChar char=""/>
              <a:defRPr/>
            </a:pPr>
            <a:r>
              <a:rPr lang="en-US" sz="1800" dirty="0" smtClean="0"/>
              <a:t>content, website development costs, searchable databases or content, student attendance reporting, and grade books</a:t>
            </a:r>
          </a:p>
          <a:p>
            <a:pPr marL="0" indent="0" fontAlgn="auto">
              <a:spcAft>
                <a:spcPts val="0"/>
              </a:spcAft>
              <a:buClr>
                <a:schemeClr val="accent3"/>
              </a:buClr>
              <a:buFont typeface="Wingdings 2" pitchFamily="18" charset="2"/>
              <a:buNone/>
              <a:defRPr/>
            </a:pPr>
            <a:endParaRPr lang="en-US" sz="3600" dirty="0" smtClean="0"/>
          </a:p>
          <a:p>
            <a:pPr marL="640080" lvl="1" indent="-246888" fontAlgn="auto">
              <a:spcAft>
                <a:spcPts val="0"/>
              </a:spcAft>
              <a:buFont typeface="Wingdings 2"/>
              <a:buChar char=""/>
              <a:defRPr/>
            </a:pPr>
            <a:endParaRPr lang="en-US" sz="2200" dirty="0" smtClean="0"/>
          </a:p>
        </p:txBody>
      </p:sp>
      <p:sp>
        <p:nvSpPr>
          <p:cNvPr id="25604" name="Slide Number Placeholder 6"/>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EE70164-FB44-4760-A6EA-F2230D5B465C}" type="slidenum">
              <a:rPr lang="en-US">
                <a:solidFill>
                  <a:schemeClr val="tx2"/>
                </a:solidFill>
              </a:rPr>
              <a:pPr eaLnBrk="1" hangingPunct="1"/>
              <a:t>15</a:t>
            </a:fld>
            <a:endParaRPr lang="en-US">
              <a:solidFill>
                <a:schemeClr val="tx2"/>
              </a:solidFill>
            </a:endParaRPr>
          </a:p>
        </p:txBody>
      </p:sp>
      <p:sp>
        <p:nvSpPr>
          <p:cNvPr id="22530" name="Rectangle 2"/>
          <p:cNvSpPr>
            <a:spLocks noGrp="1" noChangeArrowheads="1"/>
          </p:cNvSpPr>
          <p:nvPr>
            <p:ph type="title"/>
          </p:nvPr>
        </p:nvSpPr>
        <p:spPr>
          <a:xfrm>
            <a:off x="457200" y="228600"/>
            <a:ext cx="8229600" cy="1143000"/>
          </a:xfrm>
        </p:spPr>
        <p:txBody>
          <a:bodyPr/>
          <a:lstStyle/>
          <a:p>
            <a:pPr fontAlgn="auto">
              <a:spcAft>
                <a:spcPts val="0"/>
              </a:spcAft>
              <a:defRPr/>
            </a:pPr>
            <a:r>
              <a:rPr lang="en-US" dirty="0" smtClean="0"/>
              <a:t>P1: Internet Access</a:t>
            </a:r>
          </a:p>
        </p:txBody>
      </p:sp>
      <p:sp>
        <p:nvSpPr>
          <p:cNvPr id="25606" name="Line 5"/>
          <p:cNvSpPr>
            <a:spLocks noChangeShapeType="1"/>
          </p:cNvSpPr>
          <p:nvPr/>
        </p:nvSpPr>
        <p:spPr bwMode="auto">
          <a:xfrm>
            <a:off x="4724400" y="1676400"/>
            <a:ext cx="0" cy="42672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a:xfrm>
            <a:off x="457200" y="1676400"/>
            <a:ext cx="8229600" cy="4389438"/>
          </a:xfrm>
        </p:spPr>
        <p:txBody>
          <a:bodyPr>
            <a:normAutofit fontScale="92500"/>
          </a:bodyPr>
          <a:lstStyle/>
          <a:p>
            <a:pPr marL="274320" indent="-274320" fontAlgn="auto">
              <a:spcAft>
                <a:spcPts val="0"/>
              </a:spcAft>
              <a:buClr>
                <a:schemeClr val="accent3"/>
              </a:buClr>
              <a:buFont typeface="Wingdings 2"/>
              <a:buChar char=""/>
              <a:defRPr/>
            </a:pPr>
            <a:r>
              <a:rPr lang="en-US" sz="2600" dirty="0" smtClean="0"/>
              <a:t>Called On-Premise, Priority 1 Equipment</a:t>
            </a:r>
          </a:p>
          <a:p>
            <a:pPr marL="274320" indent="-274320" fontAlgn="auto">
              <a:spcAft>
                <a:spcPts val="0"/>
              </a:spcAft>
              <a:buClr>
                <a:schemeClr val="accent3"/>
              </a:buClr>
              <a:buFont typeface="Wingdings 2"/>
              <a:buChar char=""/>
              <a:defRPr/>
            </a:pPr>
            <a:r>
              <a:rPr lang="en-US" sz="2600" dirty="0" smtClean="0"/>
              <a:t>Permitted if bundled with service from Telco or ISP</a:t>
            </a:r>
          </a:p>
          <a:p>
            <a:pPr marL="274320" indent="-274320" fontAlgn="auto">
              <a:spcAft>
                <a:spcPts val="0"/>
              </a:spcAft>
              <a:buClr>
                <a:schemeClr val="accent3"/>
              </a:buClr>
              <a:buFont typeface="Wingdings 2"/>
              <a:buChar char=""/>
              <a:defRPr/>
            </a:pPr>
            <a:r>
              <a:rPr lang="en-US" sz="2600" dirty="0" smtClean="0"/>
              <a:t>Must tell SLD make/model of equipment</a:t>
            </a:r>
          </a:p>
          <a:p>
            <a:pPr marL="274320" indent="-274320" fontAlgn="auto">
              <a:spcAft>
                <a:spcPts val="0"/>
              </a:spcAft>
              <a:buClr>
                <a:schemeClr val="accent3"/>
              </a:buClr>
              <a:buFont typeface="Wingdings 2"/>
              <a:buChar char=""/>
              <a:defRPr/>
            </a:pPr>
            <a:r>
              <a:rPr lang="en-US" sz="2600" dirty="0" smtClean="0"/>
              <a:t>Must certify to TN Test:</a:t>
            </a:r>
          </a:p>
          <a:p>
            <a:pPr marL="640080" lvl="1" indent="-246888" fontAlgn="auto">
              <a:spcAft>
                <a:spcPts val="0"/>
              </a:spcAft>
              <a:buFont typeface="Wingdings 2"/>
              <a:buChar char=""/>
              <a:defRPr/>
            </a:pPr>
            <a:r>
              <a:rPr lang="en-US" dirty="0" smtClean="0"/>
              <a:t>No applicant ownership – ever</a:t>
            </a:r>
          </a:p>
          <a:p>
            <a:pPr marL="640080" lvl="1" indent="-246888" fontAlgn="auto">
              <a:spcAft>
                <a:spcPts val="0"/>
              </a:spcAft>
              <a:buFont typeface="Wingdings 2"/>
              <a:buChar char=""/>
              <a:defRPr/>
            </a:pPr>
            <a:r>
              <a:rPr lang="en-US" dirty="0" smtClean="0"/>
              <a:t>No exclusive use</a:t>
            </a:r>
          </a:p>
          <a:p>
            <a:pPr marL="640080" lvl="1" indent="-246888" fontAlgn="auto">
              <a:spcAft>
                <a:spcPts val="0"/>
              </a:spcAft>
              <a:buFont typeface="Wingdings 2"/>
              <a:buChar char=""/>
              <a:defRPr/>
            </a:pPr>
            <a:r>
              <a:rPr lang="en-US" dirty="0" smtClean="0"/>
              <a:t>LAN functions without use of equipment</a:t>
            </a:r>
          </a:p>
          <a:p>
            <a:pPr marL="640080" lvl="1" indent="-246888" fontAlgn="auto">
              <a:spcAft>
                <a:spcPts val="0"/>
              </a:spcAft>
              <a:buFont typeface="Wingdings 2"/>
              <a:buChar char=""/>
              <a:defRPr/>
            </a:pPr>
            <a:r>
              <a:rPr lang="en-US" dirty="0" smtClean="0"/>
              <a:t>Service provider maintains equipment</a:t>
            </a:r>
          </a:p>
          <a:p>
            <a:pPr marL="822960" lvl="2" indent="-246888" fontAlgn="auto">
              <a:spcAft>
                <a:spcPts val="0"/>
              </a:spcAft>
              <a:buClr>
                <a:schemeClr val="accent3"/>
              </a:buClr>
              <a:buFont typeface="Wingdings 2"/>
              <a:buChar char=""/>
              <a:defRPr/>
            </a:pPr>
            <a:r>
              <a:rPr lang="en-US" dirty="0" smtClean="0"/>
              <a:t>Not applicant</a:t>
            </a:r>
          </a:p>
          <a:p>
            <a:pPr marL="640080" lvl="1" indent="-246888" fontAlgn="auto">
              <a:spcAft>
                <a:spcPts val="0"/>
              </a:spcAft>
              <a:buFont typeface="Wingdings 2"/>
              <a:buChar char=""/>
              <a:defRPr/>
            </a:pPr>
            <a:r>
              <a:rPr lang="en-US" dirty="0" smtClean="0"/>
              <a:t>(Answers on PA E-rate website)</a:t>
            </a:r>
          </a:p>
        </p:txBody>
      </p:sp>
      <p:sp>
        <p:nvSpPr>
          <p:cNvPr id="2662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ED77726-F3E3-462A-87BB-0056BA5C39D6}" type="slidenum">
              <a:rPr lang="en-US">
                <a:solidFill>
                  <a:schemeClr val="tx2"/>
                </a:solidFill>
              </a:rPr>
              <a:pPr eaLnBrk="1" hangingPunct="1"/>
              <a:t>16</a:t>
            </a:fld>
            <a:endParaRPr lang="en-US">
              <a:solidFill>
                <a:schemeClr val="tx2"/>
              </a:solidFill>
            </a:endParaRPr>
          </a:p>
        </p:txBody>
      </p:sp>
      <p:sp>
        <p:nvSpPr>
          <p:cNvPr id="23554" name="Rectangle 2"/>
          <p:cNvSpPr>
            <a:spLocks noGrp="1" noChangeArrowheads="1"/>
          </p:cNvSpPr>
          <p:nvPr>
            <p:ph type="title"/>
          </p:nvPr>
        </p:nvSpPr>
        <p:spPr>
          <a:xfrm>
            <a:off x="457200" y="304800"/>
            <a:ext cx="8686800" cy="1066800"/>
          </a:xfrm>
        </p:spPr>
        <p:txBody>
          <a:bodyPr>
            <a:normAutofit/>
          </a:bodyPr>
          <a:lstStyle/>
          <a:p>
            <a:pPr fontAlgn="auto">
              <a:spcAft>
                <a:spcPts val="0"/>
              </a:spcAft>
              <a:defRPr/>
            </a:pPr>
            <a:r>
              <a:rPr lang="en-US" sz="3200" dirty="0" smtClean="0"/>
              <a:t>Equipment Eligible to be Bundled*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indent="-274320" fontAlgn="auto">
              <a:spcAft>
                <a:spcPts val="0"/>
              </a:spcAft>
              <a:buClr>
                <a:schemeClr val="accent3"/>
              </a:buClr>
              <a:buFont typeface="Wingdings 2"/>
              <a:buChar char=""/>
              <a:defRPr/>
            </a:pPr>
            <a:r>
              <a:rPr lang="en-US" sz="2600" dirty="0" smtClean="0"/>
              <a:t>Can be leased from telecommunications provider (such as Verizon, Comcast, </a:t>
            </a:r>
            <a:r>
              <a:rPr lang="en-US" sz="2600" dirty="0" err="1" smtClean="0"/>
              <a:t>Sunesys</a:t>
            </a:r>
            <a:r>
              <a:rPr lang="en-US" sz="2600" dirty="0" smtClean="0"/>
              <a:t>, Sting, etc)</a:t>
            </a:r>
          </a:p>
          <a:p>
            <a:pPr marL="274320" indent="-274320" fontAlgn="auto">
              <a:spcAft>
                <a:spcPts val="0"/>
              </a:spcAft>
              <a:buClr>
                <a:schemeClr val="accent3"/>
              </a:buClr>
              <a:buFont typeface="Wingdings 2"/>
              <a:buChar char=""/>
              <a:defRPr/>
            </a:pPr>
            <a:endParaRPr lang="en-US" sz="2600" dirty="0" smtClean="0"/>
          </a:p>
          <a:p>
            <a:pPr marL="274320" indent="-274320" fontAlgn="auto">
              <a:spcAft>
                <a:spcPts val="0"/>
              </a:spcAft>
              <a:buClr>
                <a:schemeClr val="accent3"/>
              </a:buClr>
              <a:buFont typeface="Wingdings 2"/>
              <a:buNone/>
              <a:defRPr/>
            </a:pPr>
            <a:r>
              <a:rPr lang="en-US" sz="2600" dirty="0" smtClean="0"/>
              <a:t>					OR</a:t>
            </a:r>
          </a:p>
          <a:p>
            <a:pPr marL="274320" indent="-274320" fontAlgn="auto">
              <a:spcAft>
                <a:spcPts val="0"/>
              </a:spcAft>
              <a:buClr>
                <a:schemeClr val="accent3"/>
              </a:buClr>
              <a:buFont typeface="Wingdings 2"/>
              <a:buChar char=""/>
              <a:defRPr/>
            </a:pPr>
            <a:endParaRPr lang="en-US" sz="2600" dirty="0" smtClean="0"/>
          </a:p>
          <a:p>
            <a:pPr marL="274320" indent="-274320" fontAlgn="auto">
              <a:spcAft>
                <a:spcPts val="0"/>
              </a:spcAft>
              <a:buClr>
                <a:schemeClr val="accent3"/>
              </a:buClr>
              <a:buFont typeface="Wingdings 2"/>
              <a:buChar char=""/>
              <a:defRPr/>
            </a:pPr>
            <a:r>
              <a:rPr lang="en-US" sz="2600" dirty="0" smtClean="0"/>
              <a:t>Beginning in FY 2011, can be leased from any other provider (such as electric company, cable company, regional network, etc)</a:t>
            </a:r>
          </a:p>
          <a:p>
            <a:pPr marL="640080" lvl="1" indent="-246888" fontAlgn="auto">
              <a:spcAft>
                <a:spcPts val="0"/>
              </a:spcAft>
              <a:buFont typeface="Wingdings 2"/>
              <a:buChar char=""/>
              <a:defRPr/>
            </a:pPr>
            <a:r>
              <a:rPr lang="en-US" dirty="0" smtClean="0"/>
              <a:t>Post in both telecom and internet category on Form 470</a:t>
            </a:r>
            <a:endParaRPr lang="en-US" dirty="0"/>
          </a:p>
        </p:txBody>
      </p:sp>
      <p:sp>
        <p:nvSpPr>
          <p:cNvPr id="27651"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9F86A77-FEF3-4BF7-AEE0-42F81062F1E5}" type="slidenum">
              <a:rPr lang="en-US">
                <a:solidFill>
                  <a:schemeClr val="tx2"/>
                </a:solidFill>
              </a:rPr>
              <a:pPr eaLnBrk="1" hangingPunct="1"/>
              <a:t>17</a:t>
            </a:fld>
            <a:endParaRPr lang="en-US">
              <a:solidFill>
                <a:schemeClr val="tx2"/>
              </a:solidFill>
            </a:endParaRPr>
          </a:p>
        </p:txBody>
      </p:sp>
      <p:sp>
        <p:nvSpPr>
          <p:cNvPr id="24578" name="Title 1"/>
          <p:cNvSpPr>
            <a:spLocks noGrp="1"/>
          </p:cNvSpPr>
          <p:nvPr>
            <p:ph type="title"/>
          </p:nvPr>
        </p:nvSpPr>
        <p:spPr/>
        <p:txBody>
          <a:bodyPr/>
          <a:lstStyle/>
          <a:p>
            <a:pPr fontAlgn="auto">
              <a:spcAft>
                <a:spcPts val="0"/>
              </a:spcAft>
              <a:defRPr/>
            </a:pPr>
            <a:r>
              <a:rPr lang="en-US" sz="3200" dirty="0" smtClean="0"/>
              <a:t>Lit Fiber Eligibility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indent="-274320" fontAlgn="auto">
              <a:spcAft>
                <a:spcPts val="0"/>
              </a:spcAft>
              <a:buClr>
                <a:schemeClr val="accent3"/>
              </a:buClr>
              <a:buFont typeface="Wingdings 2"/>
              <a:buChar char=""/>
              <a:defRPr/>
            </a:pPr>
            <a:r>
              <a:rPr lang="en-US" sz="2400" dirty="0" smtClean="0"/>
              <a:t>Beginning in FY 2011, applicants may lease dark fiber from any provider, with conditions:</a:t>
            </a:r>
          </a:p>
          <a:p>
            <a:pPr marL="640080" lvl="1" indent="-246888" fontAlgn="auto">
              <a:spcAft>
                <a:spcPts val="0"/>
              </a:spcAft>
              <a:buFont typeface="Wingdings 2"/>
              <a:buChar char=""/>
              <a:defRPr/>
            </a:pPr>
            <a:r>
              <a:rPr lang="en-US" sz="2000" dirty="0" smtClean="0"/>
              <a:t>E-rate will not pay for new fiber networks off school property</a:t>
            </a:r>
          </a:p>
          <a:p>
            <a:pPr marL="640080" lvl="1" indent="-246888" fontAlgn="auto">
              <a:spcAft>
                <a:spcPts val="0"/>
              </a:spcAft>
              <a:buFont typeface="Wingdings 2"/>
              <a:buChar char=""/>
              <a:defRPr/>
            </a:pPr>
            <a:r>
              <a:rPr lang="en-US" sz="2000" dirty="0" smtClean="0"/>
              <a:t>Installation (non-recurring) charges eligible from school building to edge of school property</a:t>
            </a:r>
          </a:p>
          <a:p>
            <a:pPr marL="640080" lvl="1" indent="-246888" fontAlgn="auto">
              <a:spcAft>
                <a:spcPts val="0"/>
              </a:spcAft>
              <a:buFont typeface="Wingdings 2"/>
              <a:buChar char=""/>
              <a:defRPr/>
            </a:pPr>
            <a:r>
              <a:rPr lang="en-US" sz="2000" dirty="0" smtClean="0"/>
              <a:t>Modulating electronics must be provided by the applicant and cannot be bundled with the cost of the service</a:t>
            </a:r>
          </a:p>
          <a:p>
            <a:pPr marL="822960" lvl="2" indent="-246888" fontAlgn="auto">
              <a:spcAft>
                <a:spcPts val="0"/>
              </a:spcAft>
              <a:buClr>
                <a:schemeClr val="accent3"/>
              </a:buClr>
              <a:buFont typeface="Wingdings 2"/>
              <a:buChar char=""/>
              <a:defRPr/>
            </a:pPr>
            <a:r>
              <a:rPr lang="en-US" dirty="0" smtClean="0"/>
              <a:t>This equipment is eligible for Priority 2 funding</a:t>
            </a:r>
          </a:p>
        </p:txBody>
      </p:sp>
      <p:sp>
        <p:nvSpPr>
          <p:cNvPr id="28675"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22D9F3C-A038-4F83-811E-93E94545BE89}" type="slidenum">
              <a:rPr lang="en-US">
                <a:solidFill>
                  <a:schemeClr val="tx2"/>
                </a:solidFill>
              </a:rPr>
              <a:pPr eaLnBrk="1" hangingPunct="1"/>
              <a:t>18</a:t>
            </a:fld>
            <a:endParaRPr lang="en-US">
              <a:solidFill>
                <a:schemeClr val="tx2"/>
              </a:solidFill>
            </a:endParaRPr>
          </a:p>
        </p:txBody>
      </p:sp>
      <p:sp>
        <p:nvSpPr>
          <p:cNvPr id="25602" name="Title 1"/>
          <p:cNvSpPr>
            <a:spLocks noGrp="1"/>
          </p:cNvSpPr>
          <p:nvPr>
            <p:ph type="title"/>
          </p:nvPr>
        </p:nvSpPr>
        <p:spPr/>
        <p:txBody>
          <a:bodyPr/>
          <a:lstStyle/>
          <a:p>
            <a:pPr fontAlgn="auto">
              <a:spcAft>
                <a:spcPts val="0"/>
              </a:spcAft>
              <a:defRPr/>
            </a:pPr>
            <a:r>
              <a:rPr lang="en-US" sz="3200" dirty="0" smtClean="0"/>
              <a:t> Dark Fiber Eligibility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719263"/>
            <a:ext cx="8559800" cy="4406900"/>
          </a:xfrm>
        </p:spPr>
        <p:txBody>
          <a:bodyPr/>
          <a:lstStyle/>
          <a:p>
            <a:pPr marL="640080" lvl="1" indent="-246888" fontAlgn="auto">
              <a:spcAft>
                <a:spcPts val="0"/>
              </a:spcAft>
              <a:buFont typeface="Wingdings 2"/>
              <a:buChar char=""/>
              <a:defRPr/>
            </a:pPr>
            <a:r>
              <a:rPr lang="en-US" dirty="0" smtClean="0"/>
              <a:t>Fiber must be lit immediately</a:t>
            </a:r>
          </a:p>
          <a:p>
            <a:pPr marL="1097280" lvl="3" indent="-246888" fontAlgn="auto">
              <a:spcAft>
                <a:spcPts val="0"/>
              </a:spcAft>
              <a:buClr>
                <a:schemeClr val="accent4"/>
              </a:buClr>
              <a:buFont typeface="Wingdings 2"/>
              <a:buChar char=""/>
              <a:defRPr/>
            </a:pPr>
            <a:r>
              <a:rPr lang="en-US" dirty="0" smtClean="0"/>
              <a:t>Excess fiber that is not lit is not eligible</a:t>
            </a:r>
          </a:p>
          <a:p>
            <a:pPr marL="640080" lvl="1" indent="-246888" fontAlgn="auto">
              <a:spcAft>
                <a:spcPts val="0"/>
              </a:spcAft>
              <a:buFont typeface="Wingdings 2"/>
              <a:buChar char=""/>
              <a:defRPr/>
            </a:pPr>
            <a:r>
              <a:rPr lang="en-US" dirty="0" smtClean="0"/>
              <a:t>Network maintenance costs are eligible</a:t>
            </a:r>
          </a:p>
          <a:p>
            <a:pPr marL="640080" lvl="1" indent="-246888" fontAlgn="auto">
              <a:spcAft>
                <a:spcPts val="0"/>
              </a:spcAft>
              <a:buFont typeface="Wingdings 2"/>
              <a:buChar char=""/>
              <a:defRPr/>
            </a:pPr>
            <a:r>
              <a:rPr lang="en-US" dirty="0" smtClean="0"/>
              <a:t>Service should be posted in both telecom and internet access categories</a:t>
            </a:r>
          </a:p>
          <a:p>
            <a:pPr marL="640080" lvl="1" indent="-246888" fontAlgn="auto">
              <a:spcAft>
                <a:spcPts val="0"/>
              </a:spcAft>
              <a:buFont typeface="Wingdings 2"/>
              <a:buChar char=""/>
              <a:defRPr/>
            </a:pPr>
            <a:r>
              <a:rPr lang="en-US" dirty="0" smtClean="0"/>
              <a:t>Apples-to-apples comparison should be done to ensure that leasing dark fiber is most cost effective method of delivering service</a:t>
            </a:r>
          </a:p>
          <a:p>
            <a:pPr marL="274320" indent="-274320" fontAlgn="auto">
              <a:spcAft>
                <a:spcPts val="0"/>
              </a:spcAft>
              <a:buClr>
                <a:schemeClr val="accent3"/>
              </a:buClr>
              <a:buFont typeface="Wingdings 2"/>
              <a:buChar char=""/>
              <a:defRPr/>
            </a:pPr>
            <a:endParaRPr lang="en-US" dirty="0"/>
          </a:p>
        </p:txBody>
      </p:sp>
      <p:sp>
        <p:nvSpPr>
          <p:cNvPr id="29699"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3F96A98-24C6-4953-8F9F-1C2A4F3A6F26}" type="slidenum">
              <a:rPr lang="en-US">
                <a:solidFill>
                  <a:schemeClr val="tx2"/>
                </a:solidFill>
              </a:rPr>
              <a:pPr eaLnBrk="1" hangingPunct="1"/>
              <a:t>19</a:t>
            </a:fld>
            <a:endParaRPr lang="en-US">
              <a:solidFill>
                <a:schemeClr val="tx2"/>
              </a:solidFill>
            </a:endParaRPr>
          </a:p>
        </p:txBody>
      </p:sp>
      <p:sp>
        <p:nvSpPr>
          <p:cNvPr id="26626" name="Title 1"/>
          <p:cNvSpPr>
            <a:spLocks noGrp="1"/>
          </p:cNvSpPr>
          <p:nvPr>
            <p:ph type="title"/>
          </p:nvPr>
        </p:nvSpPr>
        <p:spPr/>
        <p:txBody>
          <a:bodyPr/>
          <a:lstStyle/>
          <a:p>
            <a:pPr fontAlgn="auto">
              <a:spcAft>
                <a:spcPts val="0"/>
              </a:spcAft>
              <a:defRPr/>
            </a:pPr>
            <a:r>
              <a:rPr lang="en-US" sz="3200" dirty="0" smtClean="0"/>
              <a:t>Dark Fiber Eligibility, cont.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762000" y="1676400"/>
            <a:ext cx="7772400" cy="4530725"/>
          </a:xfrm>
        </p:spPr>
        <p:txBody>
          <a:bodyPr/>
          <a:lstStyle/>
          <a:p>
            <a:pPr marL="274320" indent="-274320" fontAlgn="auto">
              <a:spcAft>
                <a:spcPts val="0"/>
              </a:spcAft>
              <a:buClr>
                <a:schemeClr val="accent3"/>
              </a:buClr>
              <a:buFont typeface="Wingdings 2"/>
              <a:buChar char=""/>
              <a:defRPr/>
            </a:pPr>
            <a:r>
              <a:rPr lang="en-US" sz="2400" dirty="0" smtClean="0"/>
              <a:t>History and Program Administration</a:t>
            </a:r>
          </a:p>
          <a:p>
            <a:pPr marL="274320" indent="-274320" fontAlgn="auto">
              <a:spcAft>
                <a:spcPts val="0"/>
              </a:spcAft>
              <a:buClr>
                <a:schemeClr val="accent3"/>
              </a:buClr>
              <a:buFont typeface="Wingdings 2"/>
              <a:buChar char=""/>
              <a:defRPr/>
            </a:pPr>
            <a:r>
              <a:rPr lang="en-US" sz="2400" dirty="0" smtClean="0"/>
              <a:t>Applicant and Services Eligibility</a:t>
            </a:r>
          </a:p>
          <a:p>
            <a:pPr marL="274320" indent="-274320" fontAlgn="auto">
              <a:spcAft>
                <a:spcPts val="0"/>
              </a:spcAft>
              <a:buClr>
                <a:schemeClr val="accent3"/>
              </a:buClr>
              <a:buFont typeface="Wingdings 2"/>
              <a:buChar char=""/>
              <a:defRPr/>
            </a:pPr>
            <a:r>
              <a:rPr lang="en-US" sz="2400" dirty="0" smtClean="0"/>
              <a:t>Step-by-Step Program Requirements and Forms</a:t>
            </a:r>
          </a:p>
          <a:p>
            <a:pPr marL="274320" indent="-274320" fontAlgn="auto">
              <a:spcAft>
                <a:spcPts val="0"/>
              </a:spcAft>
              <a:buClr>
                <a:schemeClr val="accent3"/>
              </a:buClr>
              <a:buFont typeface="Wingdings 2"/>
              <a:buChar char=""/>
              <a:defRPr/>
            </a:pPr>
            <a:r>
              <a:rPr lang="en-US" sz="2400" dirty="0" smtClean="0"/>
              <a:t>Additional Rules</a:t>
            </a:r>
          </a:p>
          <a:p>
            <a:pPr marL="274320" indent="-274320" fontAlgn="auto">
              <a:spcAft>
                <a:spcPts val="0"/>
              </a:spcAft>
              <a:buClr>
                <a:schemeClr val="accent3"/>
              </a:buClr>
              <a:buFont typeface="Wingdings 2"/>
              <a:buChar char=""/>
              <a:defRPr/>
            </a:pPr>
            <a:endParaRPr lang="en-US" sz="2400" dirty="0" smtClean="0"/>
          </a:p>
          <a:p>
            <a:pPr marL="274320" indent="-274320" fontAlgn="auto">
              <a:spcAft>
                <a:spcPts val="0"/>
              </a:spcAft>
              <a:buClr>
                <a:schemeClr val="accent3"/>
              </a:buClr>
              <a:buFont typeface="Wingdings 2"/>
              <a:buChar char=""/>
              <a:defRPr/>
            </a:pPr>
            <a:r>
              <a:rPr lang="en-US" sz="2400" dirty="0" smtClean="0"/>
              <a:t>Morning break, if needed</a:t>
            </a:r>
          </a:p>
          <a:p>
            <a:pPr marL="274320" indent="-274320" fontAlgn="auto">
              <a:spcAft>
                <a:spcPts val="0"/>
              </a:spcAft>
              <a:buClr>
                <a:schemeClr val="accent3"/>
              </a:buClr>
              <a:buFont typeface="Wingdings 2"/>
              <a:buChar char=""/>
              <a:defRPr/>
            </a:pPr>
            <a:r>
              <a:rPr lang="en-US" sz="2400" dirty="0" smtClean="0"/>
              <a:t>Questions at end of each section</a:t>
            </a:r>
          </a:p>
          <a:p>
            <a:pPr marL="274320" indent="-274320" fontAlgn="auto">
              <a:spcAft>
                <a:spcPts val="0"/>
              </a:spcAft>
              <a:buClr>
                <a:schemeClr val="accent3"/>
              </a:buClr>
              <a:buFont typeface="Wingdings 2"/>
              <a:buChar char=""/>
              <a:defRPr/>
            </a:pPr>
            <a:r>
              <a:rPr lang="en-US" sz="2400" dirty="0" smtClean="0"/>
              <a:t>Lunch from 12 -12:30</a:t>
            </a:r>
          </a:p>
          <a:p>
            <a:pPr marL="274320" indent="-274320" fontAlgn="auto">
              <a:spcAft>
                <a:spcPts val="0"/>
              </a:spcAft>
              <a:buClr>
                <a:schemeClr val="accent3"/>
              </a:buClr>
              <a:buFont typeface="Wingdings 2"/>
              <a:buChar char=""/>
              <a:defRPr/>
            </a:pPr>
            <a:r>
              <a:rPr lang="en-US" sz="2400" dirty="0" smtClean="0"/>
              <a:t>* What does this mean?</a:t>
            </a:r>
          </a:p>
          <a:p>
            <a:pPr marL="274320" indent="-274320" fontAlgn="auto">
              <a:spcAft>
                <a:spcPts val="0"/>
              </a:spcAft>
              <a:buClr>
                <a:schemeClr val="accent3"/>
              </a:buClr>
              <a:buFont typeface="Wingdings" pitchFamily="2" charset="2"/>
              <a:buNone/>
              <a:defRPr/>
            </a:pPr>
            <a:endParaRPr lang="en-US" dirty="0" smtClean="0"/>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smtClean="0">
              <a:solidFill>
                <a:schemeClr val="hlink"/>
              </a:solidFill>
            </a:endParaRPr>
          </a:p>
          <a:p>
            <a:pPr marL="274320" indent="-274320" fontAlgn="auto">
              <a:spcAft>
                <a:spcPts val="0"/>
              </a:spcAft>
              <a:buClr>
                <a:schemeClr val="accent3"/>
              </a:buClr>
              <a:buFont typeface="Wingdings 2"/>
              <a:buChar char=""/>
              <a:defRPr/>
            </a:pPr>
            <a:endParaRPr lang="en-US" dirty="0" smtClean="0">
              <a:solidFill>
                <a:schemeClr val="hlink"/>
              </a:solidFill>
            </a:endParaRPr>
          </a:p>
          <a:p>
            <a:pPr marL="274320" indent="-274320" fontAlgn="auto">
              <a:spcAft>
                <a:spcPts val="0"/>
              </a:spcAft>
              <a:buClr>
                <a:schemeClr val="accent3"/>
              </a:buClr>
              <a:buFont typeface="Wingdings" pitchFamily="2" charset="2"/>
              <a:buNone/>
              <a:defRPr/>
            </a:pPr>
            <a:endParaRPr lang="en-US" sz="4900" u="sng" dirty="0" smtClean="0">
              <a:latin typeface="Comic Sans MS" pitchFamily="66" charset="0"/>
            </a:endParaRPr>
          </a:p>
          <a:p>
            <a:pPr marL="274320" indent="-274320" fontAlgn="auto">
              <a:spcAft>
                <a:spcPts val="0"/>
              </a:spcAft>
              <a:buClr>
                <a:schemeClr val="accent3"/>
              </a:buClr>
              <a:buFont typeface="Wingdings" pitchFamily="2" charset="2"/>
              <a:buNone/>
              <a:defRPr/>
            </a:pPr>
            <a:endParaRPr lang="en-US" i="1" dirty="0" smtClean="0">
              <a:solidFill>
                <a:srgbClr val="00CC00"/>
              </a:solidFill>
            </a:endParaRPr>
          </a:p>
        </p:txBody>
      </p:sp>
      <p:sp>
        <p:nvSpPr>
          <p:cNvPr id="1229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22DA6A4-0E18-4C98-8D62-A9BD300665BB}" type="slidenum">
              <a:rPr lang="en-US">
                <a:solidFill>
                  <a:schemeClr val="tx2"/>
                </a:solidFill>
              </a:rPr>
              <a:pPr eaLnBrk="1" hangingPunct="1"/>
              <a:t>2</a:t>
            </a:fld>
            <a:endParaRPr lang="en-US">
              <a:solidFill>
                <a:schemeClr val="tx2"/>
              </a:solidFill>
            </a:endParaRPr>
          </a:p>
        </p:txBody>
      </p:sp>
      <p:sp>
        <p:nvSpPr>
          <p:cNvPr id="187394" name="Rectangle 2"/>
          <p:cNvSpPr>
            <a:spLocks noGrp="1" noChangeArrowheads="1"/>
          </p:cNvSpPr>
          <p:nvPr>
            <p:ph type="title"/>
          </p:nvPr>
        </p:nvSpPr>
        <p:spPr>
          <a:xfrm>
            <a:off x="404813" y="533400"/>
            <a:ext cx="8229600" cy="606425"/>
          </a:xfrm>
        </p:spPr>
        <p:txBody>
          <a:bodyPr/>
          <a:lstStyle/>
          <a:p>
            <a:pPr fontAlgn="auto">
              <a:spcAft>
                <a:spcPts val="0"/>
              </a:spcAft>
              <a:defRPr/>
            </a:pPr>
            <a:r>
              <a:rPr lang="en-US" dirty="0"/>
              <a:t>Agenda</a:t>
            </a:r>
          </a:p>
        </p:txBody>
      </p:sp>
      <p:pic>
        <p:nvPicPr>
          <p:cNvPr id="1229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3429000"/>
            <a:ext cx="28432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sz="half" idx="1"/>
          </p:nvPr>
        </p:nvSpPr>
        <p:spPr>
          <a:xfrm>
            <a:off x="228600" y="1905000"/>
            <a:ext cx="4038600" cy="4114800"/>
          </a:xfrm>
        </p:spPr>
        <p:txBody>
          <a:bodyPr>
            <a:normAutofit lnSpcReduction="10000"/>
          </a:bodyPr>
          <a:lstStyle/>
          <a:p>
            <a:pPr marL="461963" indent="-461963" fontAlgn="auto">
              <a:lnSpc>
                <a:spcPct val="90000"/>
              </a:lnSpc>
              <a:spcBef>
                <a:spcPct val="0"/>
              </a:spcBef>
              <a:spcAft>
                <a:spcPts val="0"/>
              </a:spcAft>
              <a:buSzPct val="89000"/>
              <a:buFont typeface="Arial" pitchFamily="34" charset="0"/>
              <a:buChar char="•"/>
              <a:defRPr/>
            </a:pPr>
            <a:r>
              <a:rPr lang="en-US" sz="2400" dirty="0" smtClean="0"/>
              <a:t>Network and phone wiring</a:t>
            </a:r>
          </a:p>
          <a:p>
            <a:pPr marL="461963" indent="-461963" fontAlgn="auto">
              <a:lnSpc>
                <a:spcPct val="90000"/>
              </a:lnSpc>
              <a:spcBef>
                <a:spcPct val="0"/>
              </a:spcBef>
              <a:spcAft>
                <a:spcPts val="0"/>
              </a:spcAft>
              <a:buSzPct val="89000"/>
              <a:buFont typeface="Arial" pitchFamily="34" charset="0"/>
              <a:buChar char="•"/>
              <a:defRPr/>
            </a:pPr>
            <a:r>
              <a:rPr lang="en-US" sz="2400" dirty="0" smtClean="0"/>
              <a:t>Routers</a:t>
            </a:r>
          </a:p>
          <a:p>
            <a:pPr marL="461963" indent="-461963" fontAlgn="auto">
              <a:lnSpc>
                <a:spcPct val="90000"/>
              </a:lnSpc>
              <a:spcBef>
                <a:spcPct val="0"/>
              </a:spcBef>
              <a:spcAft>
                <a:spcPts val="0"/>
              </a:spcAft>
              <a:buSzPct val="89000"/>
              <a:buFont typeface="Arial" pitchFamily="34" charset="0"/>
              <a:buChar char="•"/>
              <a:defRPr/>
            </a:pPr>
            <a:r>
              <a:rPr lang="en-US" sz="2400" dirty="0" smtClean="0"/>
              <a:t>Switches, hubs</a:t>
            </a:r>
          </a:p>
          <a:p>
            <a:pPr marL="461963" indent="-461963" fontAlgn="auto">
              <a:lnSpc>
                <a:spcPct val="90000"/>
              </a:lnSpc>
              <a:spcBef>
                <a:spcPct val="0"/>
              </a:spcBef>
              <a:spcAft>
                <a:spcPts val="0"/>
              </a:spcAft>
              <a:buSzPct val="89000"/>
              <a:buFont typeface="Arial" pitchFamily="34" charset="0"/>
              <a:buChar char="•"/>
              <a:defRPr/>
            </a:pPr>
            <a:r>
              <a:rPr lang="en-US" sz="2400" dirty="0" smtClean="0"/>
              <a:t>Certain network servers </a:t>
            </a:r>
          </a:p>
          <a:p>
            <a:pPr marL="1033463" lvl="1" indent="-401638" fontAlgn="auto">
              <a:lnSpc>
                <a:spcPct val="90000"/>
              </a:lnSpc>
              <a:spcBef>
                <a:spcPct val="0"/>
              </a:spcBef>
              <a:spcAft>
                <a:spcPts val="0"/>
              </a:spcAft>
              <a:buSzPct val="89000"/>
              <a:buFont typeface="Arial" pitchFamily="34" charset="0"/>
              <a:buChar char="•"/>
              <a:defRPr/>
            </a:pPr>
            <a:r>
              <a:rPr lang="en-US" sz="2000" dirty="0" smtClean="0"/>
              <a:t>e-mail, DHCP, firewall, DNS</a:t>
            </a:r>
          </a:p>
          <a:p>
            <a:pPr marL="461963" indent="-461963" fontAlgn="auto">
              <a:lnSpc>
                <a:spcPct val="90000"/>
              </a:lnSpc>
              <a:spcBef>
                <a:spcPct val="0"/>
              </a:spcBef>
              <a:spcAft>
                <a:spcPts val="0"/>
              </a:spcAft>
              <a:buSzPct val="89000"/>
              <a:buFont typeface="Arial" pitchFamily="34" charset="0"/>
              <a:buChar char="•"/>
              <a:defRPr/>
            </a:pPr>
            <a:r>
              <a:rPr lang="en-US" sz="2400" dirty="0" smtClean="0"/>
              <a:t>Video codecs</a:t>
            </a:r>
          </a:p>
          <a:p>
            <a:pPr marL="461963" indent="-461963" fontAlgn="auto">
              <a:lnSpc>
                <a:spcPct val="90000"/>
              </a:lnSpc>
              <a:spcBef>
                <a:spcPct val="0"/>
              </a:spcBef>
              <a:spcAft>
                <a:spcPts val="0"/>
              </a:spcAft>
              <a:buSzPct val="89000"/>
              <a:buFont typeface="Arial" pitchFamily="34" charset="0"/>
              <a:buChar char="•"/>
              <a:defRPr/>
            </a:pPr>
            <a:r>
              <a:rPr lang="en-US" sz="2400" dirty="0" smtClean="0"/>
              <a:t>VOIP equipment</a:t>
            </a:r>
          </a:p>
          <a:p>
            <a:pPr marL="461963" indent="-461963" fontAlgn="auto">
              <a:lnSpc>
                <a:spcPct val="90000"/>
              </a:lnSpc>
              <a:spcBef>
                <a:spcPct val="0"/>
              </a:spcBef>
              <a:spcAft>
                <a:spcPts val="0"/>
              </a:spcAft>
              <a:buSzPct val="89000"/>
              <a:buFont typeface="Arial" pitchFamily="34" charset="0"/>
              <a:buChar char="•"/>
              <a:defRPr/>
            </a:pPr>
            <a:r>
              <a:rPr lang="en-US" sz="2400" dirty="0" smtClean="0"/>
              <a:t>GBICs and modulating electronics to light fiber</a:t>
            </a:r>
          </a:p>
          <a:p>
            <a:pPr marL="461963" indent="-461963" fontAlgn="auto">
              <a:lnSpc>
                <a:spcPct val="80000"/>
              </a:lnSpc>
              <a:spcBef>
                <a:spcPct val="0"/>
              </a:spcBef>
              <a:spcAft>
                <a:spcPts val="0"/>
              </a:spcAft>
              <a:buSzPct val="89000"/>
              <a:defRPr/>
            </a:pPr>
            <a:endParaRPr lang="en-US" sz="2400" dirty="0" smtClean="0"/>
          </a:p>
        </p:txBody>
      </p:sp>
      <p:sp>
        <p:nvSpPr>
          <p:cNvPr id="203780" name="Rectangle 4"/>
          <p:cNvSpPr>
            <a:spLocks noGrp="1" noChangeArrowheads="1"/>
          </p:cNvSpPr>
          <p:nvPr>
            <p:ph sz="half" idx="2"/>
          </p:nvPr>
        </p:nvSpPr>
        <p:spPr>
          <a:xfrm>
            <a:off x="4432300" y="1828800"/>
            <a:ext cx="4191000" cy="4114800"/>
          </a:xfrm>
        </p:spPr>
        <p:txBody>
          <a:bodyPr>
            <a:normAutofit lnSpcReduction="10000"/>
          </a:bodyPr>
          <a:lstStyle/>
          <a:p>
            <a:pPr marL="274320" indent="-274320" fontAlgn="auto">
              <a:spcBef>
                <a:spcPct val="0"/>
              </a:spcBef>
              <a:spcAft>
                <a:spcPts val="0"/>
              </a:spcAft>
              <a:buClr>
                <a:schemeClr val="accent3"/>
              </a:buClr>
              <a:buSzPct val="89000"/>
              <a:buFont typeface="Wingdings 2"/>
              <a:buChar char=""/>
              <a:defRPr/>
            </a:pPr>
            <a:r>
              <a:rPr lang="en-US" sz="2400" dirty="0"/>
              <a:t>Wireless access points</a:t>
            </a:r>
          </a:p>
          <a:p>
            <a:pPr marL="274320" indent="-274320" fontAlgn="auto">
              <a:spcBef>
                <a:spcPct val="0"/>
              </a:spcBef>
              <a:spcAft>
                <a:spcPts val="0"/>
              </a:spcAft>
              <a:buClr>
                <a:schemeClr val="accent3"/>
              </a:buClr>
              <a:buSzPct val="89000"/>
              <a:buFont typeface="Wingdings 2"/>
              <a:buChar char=""/>
              <a:defRPr/>
            </a:pPr>
            <a:r>
              <a:rPr lang="en-US" sz="2400" dirty="0"/>
              <a:t>Private branch exchange (PBXs)</a:t>
            </a:r>
          </a:p>
          <a:p>
            <a:pPr marL="274320" indent="-274320" fontAlgn="auto">
              <a:spcBef>
                <a:spcPct val="0"/>
              </a:spcBef>
              <a:spcAft>
                <a:spcPts val="0"/>
              </a:spcAft>
              <a:buClr>
                <a:schemeClr val="accent3"/>
              </a:buClr>
              <a:buSzPct val="89000"/>
              <a:buFont typeface="Wingdings 2"/>
              <a:buChar char=""/>
              <a:defRPr/>
            </a:pPr>
            <a:r>
              <a:rPr lang="en-US" sz="2400" dirty="0"/>
              <a:t>Firewalls</a:t>
            </a:r>
          </a:p>
          <a:p>
            <a:pPr marL="274320" indent="-274320" fontAlgn="auto">
              <a:spcAft>
                <a:spcPts val="0"/>
              </a:spcAft>
              <a:buClr>
                <a:schemeClr val="accent3"/>
              </a:buClr>
              <a:buFont typeface="Wingdings 2"/>
              <a:buChar char=""/>
              <a:defRPr/>
            </a:pPr>
            <a:r>
              <a:rPr lang="en-US" sz="2400" dirty="0"/>
              <a:t>Installation </a:t>
            </a:r>
            <a:r>
              <a:rPr lang="en-US" sz="2400" dirty="0" smtClean="0"/>
              <a:t>of </a:t>
            </a:r>
            <a:r>
              <a:rPr lang="en-US" sz="2400" dirty="0"/>
              <a:t>eligible internal </a:t>
            </a:r>
            <a:r>
              <a:rPr lang="en-US" sz="2400" dirty="0" smtClean="0"/>
              <a:t>connections</a:t>
            </a:r>
          </a:p>
          <a:p>
            <a:pPr marL="274320" indent="-274320" fontAlgn="auto">
              <a:spcAft>
                <a:spcPts val="0"/>
              </a:spcAft>
              <a:buClr>
                <a:schemeClr val="accent3"/>
              </a:buClr>
              <a:buFont typeface="Wingdings 2"/>
              <a:buChar char=""/>
              <a:defRPr/>
            </a:pPr>
            <a:r>
              <a:rPr lang="en-US" sz="2400" dirty="0" smtClean="0"/>
              <a:t>System operating software</a:t>
            </a:r>
          </a:p>
          <a:p>
            <a:pPr marL="1033463" lvl="1" indent="-401638" fontAlgn="auto">
              <a:lnSpc>
                <a:spcPct val="90000"/>
              </a:lnSpc>
              <a:spcBef>
                <a:spcPct val="0"/>
              </a:spcBef>
              <a:spcAft>
                <a:spcPts val="0"/>
              </a:spcAft>
              <a:buSzPct val="89000"/>
              <a:buFont typeface="Wingdings 2"/>
              <a:buChar char=""/>
              <a:defRPr/>
            </a:pPr>
            <a:r>
              <a:rPr lang="en-US" sz="1900" dirty="0" smtClean="0"/>
              <a:t>For eligible equipment only</a:t>
            </a:r>
          </a:p>
          <a:p>
            <a:pPr marL="640080" lvl="1" indent="-246888" fontAlgn="auto">
              <a:spcBef>
                <a:spcPct val="0"/>
              </a:spcBef>
              <a:spcAft>
                <a:spcPts val="0"/>
              </a:spcAft>
              <a:buSzPct val="89000"/>
              <a:buFont typeface="Wingdings 2"/>
              <a:buChar char=""/>
              <a:defRPr/>
            </a:pPr>
            <a:endParaRPr lang="en-US" sz="2000" dirty="0"/>
          </a:p>
        </p:txBody>
      </p:sp>
      <p:sp>
        <p:nvSpPr>
          <p:cNvPr id="30724" name="Slide Number Placeholder 6"/>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6F9D43A-0E0C-41AE-A463-8D8BE4EB323B}" type="slidenum">
              <a:rPr lang="en-US">
                <a:solidFill>
                  <a:schemeClr val="tx2"/>
                </a:solidFill>
              </a:rPr>
              <a:pPr eaLnBrk="1" hangingPunct="1"/>
              <a:t>20</a:t>
            </a:fld>
            <a:endParaRPr lang="en-US">
              <a:solidFill>
                <a:schemeClr val="tx2"/>
              </a:solidFill>
            </a:endParaRPr>
          </a:p>
        </p:txBody>
      </p:sp>
      <p:sp>
        <p:nvSpPr>
          <p:cNvPr id="203778" name="Rectangle 2"/>
          <p:cNvSpPr>
            <a:spLocks noGrp="1" noChangeArrowheads="1"/>
          </p:cNvSpPr>
          <p:nvPr>
            <p:ph type="title"/>
          </p:nvPr>
        </p:nvSpPr>
        <p:spPr>
          <a:xfrm>
            <a:off x="457200" y="304800"/>
            <a:ext cx="8229600" cy="1143000"/>
          </a:xfrm>
        </p:spPr>
        <p:txBody>
          <a:bodyPr>
            <a:normAutofit/>
          </a:bodyPr>
          <a:lstStyle/>
          <a:p>
            <a:pPr fontAlgn="auto">
              <a:spcAft>
                <a:spcPts val="0"/>
              </a:spcAft>
              <a:defRPr/>
            </a:pPr>
            <a:r>
              <a:rPr lang="en-US" dirty="0"/>
              <a:t>P2: Eligible Internal Connections</a:t>
            </a:r>
          </a:p>
        </p:txBody>
      </p:sp>
      <p:sp>
        <p:nvSpPr>
          <p:cNvPr id="30726" name="Line 5"/>
          <p:cNvSpPr>
            <a:spLocks noChangeShapeType="1"/>
          </p:cNvSpPr>
          <p:nvPr/>
        </p:nvSpPr>
        <p:spPr bwMode="auto">
          <a:xfrm>
            <a:off x="4419600" y="1981200"/>
            <a:ext cx="0" cy="41148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4"/>
          <p:cNvSpPr>
            <a:spLocks noGrp="1" noChangeArrowheads="1"/>
          </p:cNvSpPr>
          <p:nvPr>
            <p:ph sz="half" idx="1"/>
          </p:nvPr>
        </p:nvSpPr>
        <p:spPr>
          <a:xfrm>
            <a:off x="228600" y="1752600"/>
            <a:ext cx="4267200" cy="4114800"/>
          </a:xfrm>
        </p:spPr>
        <p:txBody>
          <a:bodyPr/>
          <a:lstStyle/>
          <a:p>
            <a:pPr marL="461963" indent="-461963" fontAlgn="auto">
              <a:spcBef>
                <a:spcPct val="0"/>
              </a:spcBef>
              <a:spcAft>
                <a:spcPts val="0"/>
              </a:spcAft>
              <a:buSzPct val="89000"/>
              <a:defRPr/>
            </a:pPr>
            <a:r>
              <a:rPr lang="en-US" sz="2400" dirty="0" smtClean="0"/>
              <a:t>Personal computers</a:t>
            </a:r>
          </a:p>
          <a:p>
            <a:pPr marL="461963" indent="-461963" fontAlgn="auto">
              <a:spcBef>
                <a:spcPct val="0"/>
              </a:spcBef>
              <a:spcAft>
                <a:spcPts val="0"/>
              </a:spcAft>
              <a:buSzPct val="89000"/>
              <a:defRPr/>
            </a:pPr>
            <a:r>
              <a:rPr lang="en-US" sz="2400" dirty="0" smtClean="0"/>
              <a:t>FAX machines</a:t>
            </a:r>
          </a:p>
          <a:p>
            <a:pPr marL="461963" indent="-461963" fontAlgn="auto">
              <a:spcBef>
                <a:spcPct val="0"/>
              </a:spcBef>
              <a:spcAft>
                <a:spcPts val="0"/>
              </a:spcAft>
              <a:buSzPct val="89000"/>
              <a:defRPr/>
            </a:pPr>
            <a:r>
              <a:rPr lang="en-US" sz="2400" dirty="0" smtClean="0"/>
              <a:t>Asbestos removal</a:t>
            </a:r>
          </a:p>
          <a:p>
            <a:pPr marL="461963" indent="-461963" fontAlgn="auto">
              <a:spcBef>
                <a:spcPct val="0"/>
              </a:spcBef>
              <a:spcAft>
                <a:spcPts val="0"/>
              </a:spcAft>
              <a:buSzPct val="89000"/>
              <a:defRPr/>
            </a:pPr>
            <a:r>
              <a:rPr lang="en-US" sz="2400" dirty="0" smtClean="0"/>
              <a:t>Cameras </a:t>
            </a:r>
          </a:p>
          <a:p>
            <a:pPr marL="461963" indent="-461963" fontAlgn="auto">
              <a:spcBef>
                <a:spcPct val="0"/>
              </a:spcBef>
              <a:spcAft>
                <a:spcPts val="0"/>
              </a:spcAft>
              <a:buSzPct val="89000"/>
              <a:defRPr/>
            </a:pPr>
            <a:r>
              <a:rPr lang="en-US" sz="2400" dirty="0" smtClean="0"/>
              <a:t>Electrical wiring</a:t>
            </a:r>
          </a:p>
          <a:p>
            <a:pPr marL="461963" indent="-461963" fontAlgn="auto">
              <a:spcBef>
                <a:spcPct val="0"/>
              </a:spcBef>
              <a:spcAft>
                <a:spcPts val="0"/>
              </a:spcAft>
              <a:buSzPct val="89000"/>
              <a:defRPr/>
            </a:pPr>
            <a:r>
              <a:rPr lang="en-US" sz="2400" dirty="0" smtClean="0"/>
              <a:t>Teacher training</a:t>
            </a:r>
          </a:p>
          <a:p>
            <a:pPr marL="461963" indent="-461963" fontAlgn="auto">
              <a:spcBef>
                <a:spcPct val="0"/>
              </a:spcBef>
              <a:spcAft>
                <a:spcPts val="0"/>
              </a:spcAft>
              <a:buSzPct val="89000"/>
              <a:defRPr/>
            </a:pPr>
            <a:r>
              <a:rPr lang="en-US" sz="2400" dirty="0" smtClean="0"/>
              <a:t>Security wiring</a:t>
            </a:r>
          </a:p>
          <a:p>
            <a:pPr marL="461963" indent="-461963" fontAlgn="auto">
              <a:spcBef>
                <a:spcPct val="0"/>
              </a:spcBef>
              <a:spcAft>
                <a:spcPts val="0"/>
              </a:spcAft>
              <a:buSzPct val="89000"/>
              <a:defRPr/>
            </a:pPr>
            <a:r>
              <a:rPr lang="en-US" sz="2400" dirty="0" smtClean="0"/>
              <a:t>Servers for storage</a:t>
            </a:r>
          </a:p>
        </p:txBody>
      </p:sp>
      <p:sp>
        <p:nvSpPr>
          <p:cNvPr id="28676" name="Rectangle 3"/>
          <p:cNvSpPr>
            <a:spLocks noGrp="1" noChangeArrowheads="1"/>
          </p:cNvSpPr>
          <p:nvPr>
            <p:ph sz="half" idx="2"/>
          </p:nvPr>
        </p:nvSpPr>
        <p:spPr>
          <a:xfrm>
            <a:off x="4419600" y="1773238"/>
            <a:ext cx="4419600" cy="4530725"/>
          </a:xfrm>
        </p:spPr>
        <p:txBody>
          <a:bodyPr/>
          <a:lstStyle/>
          <a:p>
            <a:pPr marL="274320" fontAlgn="auto">
              <a:spcBef>
                <a:spcPct val="0"/>
              </a:spcBef>
              <a:spcAft>
                <a:spcPts val="0"/>
              </a:spcAft>
              <a:buSzPct val="89000"/>
              <a:defRPr/>
            </a:pPr>
            <a:r>
              <a:rPr lang="en-US" sz="2400" dirty="0" smtClean="0"/>
              <a:t>Network management s/w</a:t>
            </a:r>
          </a:p>
          <a:p>
            <a:pPr marL="274320" fontAlgn="auto">
              <a:spcBef>
                <a:spcPct val="0"/>
              </a:spcBef>
              <a:spcAft>
                <a:spcPts val="0"/>
              </a:spcAft>
              <a:buSzPct val="89000"/>
              <a:defRPr/>
            </a:pPr>
            <a:r>
              <a:rPr lang="en-US" sz="2400" dirty="0" smtClean="0"/>
              <a:t>Curriculum software</a:t>
            </a:r>
          </a:p>
          <a:p>
            <a:pPr marL="274320" fontAlgn="auto">
              <a:spcBef>
                <a:spcPct val="0"/>
              </a:spcBef>
              <a:spcAft>
                <a:spcPts val="0"/>
              </a:spcAft>
              <a:buSzPct val="89000"/>
              <a:defRPr/>
            </a:pPr>
            <a:r>
              <a:rPr lang="en-US" sz="2400" dirty="0" smtClean="0"/>
              <a:t>Phones, beepers, </a:t>
            </a:r>
            <a:r>
              <a:rPr lang="en-US" sz="2400" dirty="0" err="1" smtClean="0"/>
              <a:t>aircards</a:t>
            </a:r>
            <a:endParaRPr lang="en-US" sz="2400" dirty="0" smtClean="0"/>
          </a:p>
          <a:p>
            <a:pPr marL="274320" fontAlgn="auto">
              <a:spcBef>
                <a:spcPct val="0"/>
              </a:spcBef>
              <a:spcAft>
                <a:spcPts val="0"/>
              </a:spcAft>
              <a:buSzPct val="89000"/>
              <a:defRPr/>
            </a:pPr>
            <a:r>
              <a:rPr lang="en-US" sz="2400" dirty="0" smtClean="0"/>
              <a:t>Salaries of school or library staff</a:t>
            </a:r>
          </a:p>
          <a:p>
            <a:pPr marL="274320" fontAlgn="auto">
              <a:spcBef>
                <a:spcPct val="0"/>
              </a:spcBef>
              <a:spcAft>
                <a:spcPts val="0"/>
              </a:spcAft>
              <a:buSzPct val="89000"/>
              <a:defRPr/>
            </a:pPr>
            <a:r>
              <a:rPr lang="en-US" sz="2400" dirty="0" smtClean="0"/>
              <a:t>Filtering software</a:t>
            </a:r>
          </a:p>
        </p:txBody>
      </p:sp>
      <p:sp>
        <p:nvSpPr>
          <p:cNvPr id="31748" name="Slide Number Placeholder 6"/>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64EB129-12FE-44C4-BE74-8F63F9FB9D1B}" type="slidenum">
              <a:rPr lang="en-US">
                <a:solidFill>
                  <a:schemeClr val="tx2"/>
                </a:solidFill>
              </a:rPr>
              <a:pPr eaLnBrk="1" hangingPunct="1"/>
              <a:t>21</a:t>
            </a:fld>
            <a:endParaRPr lang="en-US">
              <a:solidFill>
                <a:schemeClr val="tx2"/>
              </a:solidFill>
            </a:endParaRPr>
          </a:p>
        </p:txBody>
      </p:sp>
      <p:sp>
        <p:nvSpPr>
          <p:cNvPr id="28674" name="Rectangle 2"/>
          <p:cNvSpPr>
            <a:spLocks noGrp="1" noChangeArrowheads="1"/>
          </p:cNvSpPr>
          <p:nvPr>
            <p:ph type="title"/>
          </p:nvPr>
        </p:nvSpPr>
        <p:spPr>
          <a:xfrm>
            <a:off x="457200" y="304800"/>
            <a:ext cx="8229600" cy="1143000"/>
          </a:xfrm>
        </p:spPr>
        <p:txBody>
          <a:bodyPr>
            <a:normAutofit/>
          </a:bodyPr>
          <a:lstStyle/>
          <a:p>
            <a:pPr fontAlgn="auto">
              <a:spcAft>
                <a:spcPts val="0"/>
              </a:spcAft>
              <a:defRPr/>
            </a:pPr>
            <a:r>
              <a:rPr lang="en-US" dirty="0" smtClean="0"/>
              <a:t>P2: </a:t>
            </a:r>
            <a:r>
              <a:rPr lang="en-US" u="sng" dirty="0" smtClean="0"/>
              <a:t>Ineligible</a:t>
            </a:r>
            <a:r>
              <a:rPr lang="en-US" dirty="0" smtClean="0"/>
              <a:t> Internal Connections</a:t>
            </a:r>
          </a:p>
        </p:txBody>
      </p:sp>
      <p:sp>
        <p:nvSpPr>
          <p:cNvPr id="31750" name="Line 5"/>
          <p:cNvSpPr>
            <a:spLocks noChangeShapeType="1"/>
          </p:cNvSpPr>
          <p:nvPr/>
        </p:nvSpPr>
        <p:spPr bwMode="auto">
          <a:xfrm>
            <a:off x="4267200" y="1600200"/>
            <a:ext cx="0" cy="48768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marL="274320" indent="-274320" fontAlgn="auto">
              <a:spcAft>
                <a:spcPts val="0"/>
              </a:spcAft>
              <a:buClr>
                <a:schemeClr val="accent3"/>
              </a:buClr>
              <a:buFont typeface="Wingdings 2"/>
              <a:buChar char=""/>
              <a:defRPr/>
            </a:pPr>
            <a:r>
              <a:rPr lang="en-US" sz="2400" dirty="0" smtClean="0"/>
              <a:t>Beginning in FY 2011, maintenance severely curtailed</a:t>
            </a:r>
          </a:p>
          <a:p>
            <a:pPr marL="274320" indent="-274320" fontAlgn="auto">
              <a:spcAft>
                <a:spcPts val="0"/>
              </a:spcAft>
              <a:buClr>
                <a:schemeClr val="accent3"/>
              </a:buClr>
              <a:buFont typeface="Wingdings 2"/>
              <a:buChar char=""/>
              <a:defRPr/>
            </a:pPr>
            <a:r>
              <a:rPr lang="en-US" sz="2400" dirty="0" smtClean="0"/>
              <a:t>Eligible:</a:t>
            </a:r>
            <a:r>
              <a:rPr lang="en-US" dirty="0" smtClean="0"/>
              <a:t> </a:t>
            </a:r>
          </a:p>
          <a:p>
            <a:pPr marL="640080" lvl="1" indent="-246888" fontAlgn="auto">
              <a:spcAft>
                <a:spcPts val="0"/>
              </a:spcAft>
              <a:buFont typeface="Wingdings 2"/>
              <a:buChar char=""/>
              <a:defRPr/>
            </a:pPr>
            <a:r>
              <a:rPr lang="en-US" dirty="0" smtClean="0"/>
              <a:t>Bundled manufacturer warranties up to 3 years</a:t>
            </a:r>
          </a:p>
          <a:p>
            <a:pPr marL="822960" lvl="2" indent="-246888" fontAlgn="auto">
              <a:spcAft>
                <a:spcPts val="0"/>
              </a:spcAft>
              <a:buClr>
                <a:schemeClr val="accent3"/>
              </a:buClr>
              <a:buFont typeface="Wingdings 2"/>
              <a:buChar char=""/>
              <a:defRPr/>
            </a:pPr>
            <a:r>
              <a:rPr lang="en-US" dirty="0" smtClean="0"/>
              <a:t>Cannot have a separate price</a:t>
            </a:r>
          </a:p>
          <a:p>
            <a:pPr marL="548640" lvl="1" indent="-246888" fontAlgn="auto">
              <a:spcAft>
                <a:spcPts val="0"/>
              </a:spcAft>
              <a:buFont typeface="Wingdings 2"/>
              <a:buChar char=""/>
              <a:defRPr/>
            </a:pPr>
            <a:r>
              <a:rPr lang="en-US" dirty="0" smtClean="0"/>
              <a:t>Software, patches, online tech support</a:t>
            </a:r>
          </a:p>
          <a:p>
            <a:pPr marL="640080" lvl="1" indent="-246888" fontAlgn="auto">
              <a:lnSpc>
                <a:spcPct val="90000"/>
              </a:lnSpc>
              <a:spcAft>
                <a:spcPts val="0"/>
              </a:spcAft>
              <a:buFont typeface="Wingdings 2"/>
              <a:buChar char=""/>
              <a:defRPr/>
            </a:pPr>
            <a:r>
              <a:rPr lang="en-US" dirty="0" smtClean="0"/>
              <a:t>Actual labor and break-fix cost</a:t>
            </a:r>
          </a:p>
          <a:p>
            <a:pPr marL="274320" indent="-274320" fontAlgn="auto">
              <a:spcAft>
                <a:spcPts val="0"/>
              </a:spcAft>
              <a:buClr>
                <a:schemeClr val="accent3"/>
              </a:buClr>
              <a:buFont typeface="Wingdings 2"/>
              <a:buChar char=""/>
              <a:defRPr/>
            </a:pPr>
            <a:r>
              <a:rPr lang="en-US" sz="2400" dirty="0" smtClean="0"/>
              <a:t>Ineligible:</a:t>
            </a:r>
          </a:p>
          <a:p>
            <a:pPr marL="640080" lvl="1" indent="-246888" fontAlgn="auto">
              <a:spcAft>
                <a:spcPts val="0"/>
              </a:spcAft>
              <a:buFont typeface="Wingdings 2"/>
              <a:buChar char=""/>
              <a:defRPr/>
            </a:pPr>
            <a:r>
              <a:rPr lang="en-US" dirty="0" smtClean="0"/>
              <a:t>Unbundled warranties, insurance-type warranties, including Smartnet (portion of Smartnet eligible)</a:t>
            </a:r>
          </a:p>
          <a:p>
            <a:pPr marL="640080" lvl="1" indent="-246888" fontAlgn="auto">
              <a:spcAft>
                <a:spcPts val="0"/>
              </a:spcAft>
              <a:buFont typeface="Wingdings 2"/>
              <a:buChar char=""/>
              <a:defRPr/>
            </a:pPr>
            <a:endParaRPr lang="en-US" dirty="0" smtClean="0"/>
          </a:p>
          <a:p>
            <a:pPr marL="640080" lvl="1" indent="-246888" fontAlgn="auto">
              <a:spcAft>
                <a:spcPts val="0"/>
              </a:spcAft>
              <a:buFont typeface="Wingdings 2"/>
              <a:buChar char=""/>
              <a:defRPr/>
            </a:pPr>
            <a:endParaRPr lang="en-US" dirty="0"/>
          </a:p>
        </p:txBody>
      </p:sp>
      <p:sp>
        <p:nvSpPr>
          <p:cNvPr id="32771"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E5CBCEA-5D24-4BC3-A6A1-3938E7802583}" type="slidenum">
              <a:rPr lang="en-US">
                <a:solidFill>
                  <a:schemeClr val="tx2"/>
                </a:solidFill>
              </a:rPr>
              <a:pPr eaLnBrk="1" hangingPunct="1"/>
              <a:t>22</a:t>
            </a:fld>
            <a:endParaRPr lang="en-US">
              <a:solidFill>
                <a:schemeClr val="tx2"/>
              </a:solidFill>
            </a:endParaRPr>
          </a:p>
        </p:txBody>
      </p:sp>
      <p:sp>
        <p:nvSpPr>
          <p:cNvPr id="29698" name="Title 1"/>
          <p:cNvSpPr>
            <a:spLocks noGrp="1"/>
          </p:cNvSpPr>
          <p:nvPr>
            <p:ph type="title"/>
          </p:nvPr>
        </p:nvSpPr>
        <p:spPr/>
        <p:txBody>
          <a:bodyPr/>
          <a:lstStyle/>
          <a:p>
            <a:pPr fontAlgn="auto">
              <a:spcAft>
                <a:spcPts val="0"/>
              </a:spcAft>
              <a:defRPr/>
            </a:pPr>
            <a:r>
              <a:rPr lang="en-US" sz="3200" dirty="0" smtClean="0"/>
              <a:t>P2:  Basic Maintenance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274320" indent="-274320" fontAlgn="auto">
              <a:lnSpc>
                <a:spcPct val="90000"/>
              </a:lnSpc>
              <a:spcAft>
                <a:spcPts val="0"/>
              </a:spcAft>
              <a:buClr>
                <a:schemeClr val="accent3"/>
              </a:buClr>
              <a:buFont typeface="Wingdings 2"/>
              <a:buChar char=""/>
              <a:defRPr/>
            </a:pPr>
            <a:r>
              <a:rPr lang="en-US" dirty="0" smtClean="0"/>
              <a:t>Contract:</a:t>
            </a:r>
          </a:p>
          <a:p>
            <a:pPr marL="640080" lvl="1" indent="-246888" fontAlgn="auto">
              <a:lnSpc>
                <a:spcPct val="90000"/>
              </a:lnSpc>
              <a:spcAft>
                <a:spcPts val="0"/>
              </a:spcAft>
              <a:buFont typeface="Wingdings 2"/>
              <a:buChar char=""/>
              <a:defRPr/>
            </a:pPr>
            <a:r>
              <a:rPr lang="en-US" dirty="0" smtClean="0"/>
              <a:t>Must separately identify cost of maintaining E-rate eligible equipment from E-rate ineligible equipment</a:t>
            </a:r>
          </a:p>
          <a:p>
            <a:pPr marL="640080" lvl="1" indent="-246888" fontAlgn="auto">
              <a:lnSpc>
                <a:spcPct val="90000"/>
              </a:lnSpc>
              <a:spcAft>
                <a:spcPts val="0"/>
              </a:spcAft>
              <a:buFont typeface="Wingdings 2"/>
              <a:buChar char=""/>
              <a:defRPr/>
            </a:pPr>
            <a:r>
              <a:rPr lang="en-US" dirty="0" smtClean="0"/>
              <a:t>May not mix E-rate eligible maintenance services with other ineligible services (such as help desk or monitoring services)</a:t>
            </a:r>
          </a:p>
          <a:p>
            <a:pPr marL="274320" indent="-274320" fontAlgn="auto">
              <a:lnSpc>
                <a:spcPct val="90000"/>
              </a:lnSpc>
              <a:spcAft>
                <a:spcPts val="0"/>
              </a:spcAft>
              <a:buClr>
                <a:schemeClr val="accent3"/>
              </a:buClr>
              <a:buFont typeface="Wingdings 2"/>
              <a:buChar char=""/>
              <a:defRPr/>
            </a:pPr>
            <a:r>
              <a:rPr lang="en-US" dirty="0" smtClean="0"/>
              <a:t>Calculation of funding request:</a:t>
            </a:r>
          </a:p>
          <a:p>
            <a:pPr marL="640080" lvl="1" indent="-246888" fontAlgn="auto">
              <a:spcAft>
                <a:spcPts val="0"/>
              </a:spcAft>
              <a:buFont typeface="Wingdings 2"/>
              <a:buChar char=""/>
              <a:defRPr/>
            </a:pPr>
            <a:r>
              <a:rPr lang="en-US" dirty="0" smtClean="0"/>
              <a:t>Must be based on an estimated number of maintenance hours per year for eligible equipment, based on current life of equipment and history of needed repairs</a:t>
            </a:r>
          </a:p>
          <a:p>
            <a:pPr marL="274320" indent="-274320" fontAlgn="auto">
              <a:spcAft>
                <a:spcPts val="0"/>
              </a:spcAft>
              <a:buClr>
                <a:schemeClr val="accent3"/>
              </a:buClr>
              <a:buFont typeface="Wingdings 2"/>
              <a:buChar char=""/>
              <a:defRPr/>
            </a:pPr>
            <a:r>
              <a:rPr lang="en-US" dirty="0" smtClean="0"/>
              <a:t>Reimbursement amount</a:t>
            </a:r>
          </a:p>
          <a:p>
            <a:pPr marL="640080" lvl="1" indent="-246888" fontAlgn="auto">
              <a:spcAft>
                <a:spcPts val="0"/>
              </a:spcAft>
              <a:buFont typeface="Wingdings 2"/>
              <a:buChar char=""/>
              <a:defRPr/>
            </a:pPr>
            <a:r>
              <a:rPr lang="en-US" dirty="0" smtClean="0"/>
              <a:t>Break/fix - USAC will only pay for cost of actual work performed (which includes labor, equipment fix, or if it is beyond repair, equipment replacement)</a:t>
            </a:r>
          </a:p>
          <a:p>
            <a:pPr marL="640080" lvl="1" indent="-246888" fontAlgn="auto">
              <a:spcAft>
                <a:spcPts val="0"/>
              </a:spcAft>
              <a:buFont typeface="Wingdings 2"/>
              <a:buChar char=""/>
              <a:defRPr/>
            </a:pPr>
            <a:r>
              <a:rPr lang="en-US" dirty="0" smtClean="0"/>
              <a:t>Software patches/Online tech support – 100%, no documentation needed</a:t>
            </a:r>
          </a:p>
          <a:p>
            <a:pPr marL="640080" lvl="1" indent="-246888" fontAlgn="auto">
              <a:spcAft>
                <a:spcPts val="0"/>
              </a:spcAft>
              <a:buFont typeface="Wingdings 2"/>
              <a:buChar char=""/>
              <a:defRPr/>
            </a:pPr>
            <a:endParaRPr lang="en-US" dirty="0" smtClean="0"/>
          </a:p>
          <a:p>
            <a:pPr marL="640080" lvl="1" indent="-246888" fontAlgn="auto">
              <a:lnSpc>
                <a:spcPct val="90000"/>
              </a:lnSpc>
              <a:spcAft>
                <a:spcPts val="0"/>
              </a:spcAft>
              <a:buFont typeface="Wingdings 2"/>
              <a:buChar char=""/>
              <a:defRPr/>
            </a:pPr>
            <a:endParaRPr lang="en-US" dirty="0" smtClean="0"/>
          </a:p>
        </p:txBody>
      </p:sp>
      <p:sp>
        <p:nvSpPr>
          <p:cNvPr id="33795"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6046111-2A44-4B98-A350-4C5C07DE2486}" type="slidenum">
              <a:rPr lang="en-US">
                <a:solidFill>
                  <a:schemeClr val="tx2"/>
                </a:solidFill>
              </a:rPr>
              <a:pPr eaLnBrk="1" hangingPunct="1"/>
              <a:t>23</a:t>
            </a:fld>
            <a:endParaRPr lang="en-US">
              <a:solidFill>
                <a:schemeClr val="tx2"/>
              </a:solidFill>
            </a:endParaRPr>
          </a:p>
        </p:txBody>
      </p:sp>
      <p:sp>
        <p:nvSpPr>
          <p:cNvPr id="30722" name="Title 1"/>
          <p:cNvSpPr>
            <a:spLocks noGrp="1"/>
          </p:cNvSpPr>
          <p:nvPr>
            <p:ph type="title"/>
          </p:nvPr>
        </p:nvSpPr>
        <p:spPr/>
        <p:txBody>
          <a:bodyPr/>
          <a:lstStyle/>
          <a:p>
            <a:pPr fontAlgn="auto">
              <a:spcAft>
                <a:spcPts val="0"/>
              </a:spcAft>
              <a:defRPr/>
            </a:pPr>
            <a:r>
              <a:rPr lang="en-US" sz="3200" dirty="0" smtClean="0"/>
              <a:t>P2:  Basic Maintenance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idx="1"/>
          </p:nvPr>
        </p:nvSpPr>
        <p:spPr>
          <a:xfrm>
            <a:off x="457200" y="1676400"/>
            <a:ext cx="8229600" cy="4389438"/>
          </a:xfrm>
        </p:spPr>
        <p:txBody>
          <a:bodyPr>
            <a:normAutofit fontScale="92500" lnSpcReduction="20000"/>
          </a:bodyPr>
          <a:lstStyle/>
          <a:p>
            <a:pPr marL="274320" indent="-274320" fontAlgn="auto">
              <a:lnSpc>
                <a:spcPct val="90000"/>
              </a:lnSpc>
              <a:spcAft>
                <a:spcPts val="0"/>
              </a:spcAft>
              <a:buClr>
                <a:schemeClr val="accent3"/>
              </a:buClr>
              <a:buFont typeface="Wingdings 2"/>
              <a:buChar char=""/>
              <a:defRPr/>
            </a:pPr>
            <a:r>
              <a:rPr lang="en-US" sz="2600" dirty="0" smtClean="0"/>
              <a:t>An entity may only receive discounts 2 out of every 5 years for internal connections</a:t>
            </a:r>
          </a:p>
          <a:p>
            <a:pPr marL="640080" lvl="1" indent="-246888" fontAlgn="auto">
              <a:lnSpc>
                <a:spcPct val="90000"/>
              </a:lnSpc>
              <a:spcAft>
                <a:spcPts val="0"/>
              </a:spcAft>
              <a:buFont typeface="Wingdings 2"/>
              <a:buChar char=""/>
              <a:defRPr/>
            </a:pPr>
            <a:r>
              <a:rPr lang="en-US" sz="2600" dirty="0" smtClean="0"/>
              <a:t>Doesn’t include basic maintenance</a:t>
            </a:r>
          </a:p>
          <a:p>
            <a:pPr marL="274320" indent="-274320" fontAlgn="auto">
              <a:lnSpc>
                <a:spcPct val="90000"/>
              </a:lnSpc>
              <a:spcAft>
                <a:spcPts val="0"/>
              </a:spcAft>
              <a:buClr>
                <a:schemeClr val="accent3"/>
              </a:buClr>
              <a:buFont typeface="Wingdings 2"/>
              <a:buChar char=""/>
              <a:defRPr/>
            </a:pPr>
            <a:r>
              <a:rPr lang="en-US" sz="2600" dirty="0" smtClean="0"/>
              <a:t>Applies at the building level, not district level</a:t>
            </a:r>
          </a:p>
          <a:p>
            <a:pPr marL="274320" indent="-274320" fontAlgn="auto">
              <a:lnSpc>
                <a:spcPct val="90000"/>
              </a:lnSpc>
              <a:spcAft>
                <a:spcPts val="0"/>
              </a:spcAft>
              <a:buClr>
                <a:schemeClr val="accent3"/>
              </a:buClr>
              <a:buFont typeface="Wingdings 2"/>
              <a:buChar char=""/>
              <a:defRPr/>
            </a:pPr>
            <a:r>
              <a:rPr lang="en-US" sz="2600" dirty="0" smtClean="0"/>
              <a:t>If central equipment is purchased for NOC, each building receiving benefit of that equipment receives a strike</a:t>
            </a:r>
          </a:p>
          <a:p>
            <a:pPr marL="274320" indent="-274320" fontAlgn="auto">
              <a:lnSpc>
                <a:spcPct val="90000"/>
              </a:lnSpc>
              <a:spcAft>
                <a:spcPts val="0"/>
              </a:spcAft>
              <a:buClr>
                <a:schemeClr val="accent3"/>
              </a:buClr>
              <a:buFont typeface="Wingdings 2"/>
              <a:buChar char=""/>
              <a:defRPr/>
            </a:pPr>
            <a:r>
              <a:rPr lang="en-US" sz="2600" dirty="0" smtClean="0"/>
              <a:t>Plan accordingly to maximize discounts</a:t>
            </a:r>
          </a:p>
          <a:p>
            <a:pPr marL="274320" indent="-274320" fontAlgn="auto">
              <a:lnSpc>
                <a:spcPct val="90000"/>
              </a:lnSpc>
              <a:spcAft>
                <a:spcPts val="0"/>
              </a:spcAft>
              <a:buClr>
                <a:schemeClr val="accent3"/>
              </a:buClr>
              <a:buFont typeface="Wingdings 2"/>
              <a:buChar char=""/>
              <a:defRPr/>
            </a:pPr>
            <a:r>
              <a:rPr lang="en-US" sz="2600" dirty="0" smtClean="0"/>
              <a:t>“Strikes” related to FCDL, not 471 or invoices</a:t>
            </a:r>
          </a:p>
          <a:p>
            <a:pPr marL="274320" indent="-274320" fontAlgn="auto">
              <a:lnSpc>
                <a:spcPct val="90000"/>
              </a:lnSpc>
              <a:spcAft>
                <a:spcPts val="0"/>
              </a:spcAft>
              <a:buClr>
                <a:schemeClr val="accent3"/>
              </a:buClr>
              <a:buFont typeface="Wingdings 2"/>
              <a:buChar char=""/>
              <a:defRPr/>
            </a:pPr>
            <a:r>
              <a:rPr lang="en-US" sz="2600" dirty="0" smtClean="0"/>
              <a:t>Can cancel FRN to get strike (year) back, but not after funding has been disbursed</a:t>
            </a:r>
          </a:p>
          <a:p>
            <a:pPr marL="274320" indent="-274320" fontAlgn="auto">
              <a:lnSpc>
                <a:spcPct val="90000"/>
              </a:lnSpc>
              <a:spcAft>
                <a:spcPts val="0"/>
              </a:spcAft>
              <a:buClr>
                <a:schemeClr val="accent3"/>
              </a:buClr>
              <a:buFont typeface="Wingdings 2"/>
              <a:buChar char=""/>
              <a:defRPr/>
            </a:pPr>
            <a:r>
              <a:rPr lang="en-US" sz="2600" dirty="0" smtClean="0"/>
              <a:t>Hint:  Don’t use a strike (year) for a $500 piece of equipment</a:t>
            </a:r>
          </a:p>
          <a:p>
            <a:pPr marL="274320" indent="-274320" fontAlgn="auto">
              <a:lnSpc>
                <a:spcPct val="90000"/>
              </a:lnSpc>
              <a:spcAft>
                <a:spcPts val="0"/>
              </a:spcAft>
              <a:buClr>
                <a:schemeClr val="accent3"/>
              </a:buClr>
              <a:buFont typeface="Wingdings 2"/>
              <a:buChar char=""/>
              <a:defRPr/>
            </a:pPr>
            <a:endParaRPr lang="en-US" sz="2400" dirty="0" smtClean="0"/>
          </a:p>
        </p:txBody>
      </p:sp>
      <p:sp>
        <p:nvSpPr>
          <p:cNvPr id="3481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FDDA6E5-2E61-4495-9666-853664B3878A}" type="slidenum">
              <a:rPr lang="en-US">
                <a:solidFill>
                  <a:schemeClr val="tx2"/>
                </a:solidFill>
              </a:rPr>
              <a:pPr eaLnBrk="1" hangingPunct="1"/>
              <a:t>24</a:t>
            </a:fld>
            <a:endParaRPr lang="en-US">
              <a:solidFill>
                <a:schemeClr val="tx2"/>
              </a:solidFill>
            </a:endParaRPr>
          </a:p>
        </p:txBody>
      </p:sp>
      <p:sp>
        <p:nvSpPr>
          <p:cNvPr id="31746" name="Rectangle 2"/>
          <p:cNvSpPr>
            <a:spLocks noGrp="1" noChangeArrowheads="1"/>
          </p:cNvSpPr>
          <p:nvPr>
            <p:ph type="title"/>
          </p:nvPr>
        </p:nvSpPr>
        <p:spPr/>
        <p:txBody>
          <a:bodyPr/>
          <a:lstStyle/>
          <a:p>
            <a:pPr fontAlgn="auto">
              <a:spcAft>
                <a:spcPts val="0"/>
              </a:spcAft>
              <a:defRPr/>
            </a:pPr>
            <a:r>
              <a:rPr lang="en-US" sz="3200" dirty="0" smtClean="0"/>
              <a:t>2/5 Rule*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Grp="1" noChangeArrowheads="1"/>
          </p:cNvSpPr>
          <p:nvPr>
            <p:ph idx="1"/>
          </p:nvPr>
        </p:nvSpPr>
        <p:spPr>
          <a:xfrm>
            <a:off x="304800" y="1752600"/>
            <a:ext cx="8382000" cy="4800600"/>
          </a:xfrm>
        </p:spPr>
        <p:txBody>
          <a:bodyPr>
            <a:normAutofit fontScale="32500" lnSpcReduction="20000"/>
          </a:bodyPr>
          <a:lstStyle/>
          <a:p>
            <a:pPr marL="274320" indent="-274320" fontAlgn="auto">
              <a:spcAft>
                <a:spcPts val="0"/>
              </a:spcAft>
              <a:buClr>
                <a:schemeClr val="accent3"/>
              </a:buClr>
              <a:buFont typeface="Wingdings 2"/>
              <a:buChar char=""/>
              <a:defRPr/>
            </a:pPr>
            <a:r>
              <a:rPr lang="en-US" sz="7400" dirty="0" smtClean="0"/>
              <a:t>E-rate-funded equipment must remain at approved site for 3 full years after installation</a:t>
            </a:r>
          </a:p>
          <a:p>
            <a:pPr marL="640080" lvl="1" indent="-246888" fontAlgn="auto">
              <a:spcAft>
                <a:spcPts val="0"/>
              </a:spcAft>
              <a:buFont typeface="Wingdings 2"/>
              <a:buChar char=""/>
              <a:defRPr/>
            </a:pPr>
            <a:r>
              <a:rPr lang="en-US" sz="6000" dirty="0" smtClean="0"/>
              <a:t>After which it may be moved to another eligible location</a:t>
            </a:r>
          </a:p>
          <a:p>
            <a:pPr marL="914400" lvl="2" indent="-246888" fontAlgn="auto">
              <a:spcAft>
                <a:spcPts val="0"/>
              </a:spcAft>
              <a:buClr>
                <a:schemeClr val="accent3"/>
              </a:buClr>
              <a:buFont typeface="Wingdings 2"/>
              <a:buChar char=""/>
              <a:defRPr/>
            </a:pPr>
            <a:r>
              <a:rPr lang="en-US" sz="6000" dirty="0" smtClean="0"/>
              <a:t>Documentation must be retained describing transfer</a:t>
            </a:r>
          </a:p>
          <a:p>
            <a:pPr marL="274320" indent="-274320" fontAlgn="auto">
              <a:spcAft>
                <a:spcPts val="0"/>
              </a:spcAft>
              <a:buClr>
                <a:schemeClr val="accent3"/>
              </a:buClr>
              <a:buFont typeface="Wingdings 2"/>
              <a:buChar char=""/>
              <a:defRPr/>
            </a:pPr>
            <a:r>
              <a:rPr lang="en-US" sz="7400" dirty="0" smtClean="0"/>
              <a:t>If school or library closes, equipment may be moved to another entity, regardless of discount</a:t>
            </a:r>
          </a:p>
          <a:p>
            <a:pPr marL="640080" lvl="1" indent="-246888" fontAlgn="auto">
              <a:spcAft>
                <a:spcPts val="0"/>
              </a:spcAft>
              <a:buFont typeface="Wingdings 2"/>
              <a:buChar char=""/>
              <a:defRPr/>
            </a:pPr>
            <a:r>
              <a:rPr lang="en-US" sz="6000" dirty="0" smtClean="0"/>
              <a:t>Must send letter to SLD outlining closing of school and transfer of equipment</a:t>
            </a:r>
          </a:p>
          <a:p>
            <a:pPr marL="640080" lvl="1" indent="-246888" fontAlgn="auto">
              <a:spcAft>
                <a:spcPts val="0"/>
              </a:spcAft>
              <a:buFont typeface="Wingdings 2"/>
              <a:buChar char=""/>
              <a:defRPr/>
            </a:pPr>
            <a:r>
              <a:rPr lang="en-US" sz="6000" dirty="0" smtClean="0"/>
              <a:t>Must keep documentation regarding transfer for 5 years</a:t>
            </a:r>
          </a:p>
          <a:p>
            <a:pPr marL="274320" indent="-274320" fontAlgn="auto">
              <a:spcAft>
                <a:spcPts val="0"/>
              </a:spcAft>
              <a:buClr>
                <a:schemeClr val="accent3"/>
              </a:buClr>
              <a:buFont typeface="Wingdings 2"/>
              <a:buChar char=""/>
              <a:defRPr/>
            </a:pPr>
            <a:r>
              <a:rPr lang="en-US" sz="7400" dirty="0" smtClean="0"/>
              <a:t>After 5 years, equipment may be disposed of or sold</a:t>
            </a:r>
          </a:p>
          <a:p>
            <a:pPr marL="640080" lvl="1" indent="-246888" fontAlgn="auto">
              <a:spcAft>
                <a:spcPts val="0"/>
              </a:spcAft>
              <a:buFont typeface="Wingdings 2"/>
              <a:buChar char=""/>
              <a:defRPr/>
            </a:pPr>
            <a:r>
              <a:rPr lang="en-US" sz="6000" dirty="0" smtClean="0"/>
              <a:t>Disposal does not need to be reported to USAC</a:t>
            </a:r>
          </a:p>
          <a:p>
            <a:pPr marL="640080" lvl="1" indent="-246888" fontAlgn="auto">
              <a:spcAft>
                <a:spcPts val="0"/>
              </a:spcAft>
              <a:buFont typeface="Wingdings 2"/>
              <a:buChar char=""/>
              <a:defRPr/>
            </a:pPr>
            <a:r>
              <a:rPr lang="en-US" sz="6000" dirty="0" smtClean="0"/>
              <a:t>Proceeds from sale do not need to be returned to USAC</a:t>
            </a:r>
          </a:p>
          <a:p>
            <a:pPr marL="640080" lvl="1" indent="-246888" fontAlgn="auto">
              <a:lnSpc>
                <a:spcPct val="90000"/>
              </a:lnSpc>
              <a:spcAft>
                <a:spcPts val="0"/>
              </a:spcAft>
              <a:buFont typeface="Wingdings 2"/>
              <a:buChar char=""/>
              <a:defRPr/>
            </a:pPr>
            <a:endParaRPr lang="en-US" dirty="0" smtClean="0"/>
          </a:p>
        </p:txBody>
      </p:sp>
      <p:sp>
        <p:nvSpPr>
          <p:cNvPr id="3584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5F4F9E2-2704-4615-9570-FBA8A6ED7786}" type="slidenum">
              <a:rPr lang="en-US">
                <a:solidFill>
                  <a:schemeClr val="tx2"/>
                </a:solidFill>
              </a:rPr>
              <a:pPr eaLnBrk="1" hangingPunct="1"/>
              <a:t>25</a:t>
            </a:fld>
            <a:endParaRPr lang="en-US">
              <a:solidFill>
                <a:schemeClr val="tx2"/>
              </a:solidFill>
            </a:endParaRPr>
          </a:p>
        </p:txBody>
      </p:sp>
      <p:sp>
        <p:nvSpPr>
          <p:cNvPr id="32770" name="Rectangle 2"/>
          <p:cNvSpPr>
            <a:spLocks noGrp="1" noChangeArrowheads="1"/>
          </p:cNvSpPr>
          <p:nvPr>
            <p:ph type="title"/>
          </p:nvPr>
        </p:nvSpPr>
        <p:spPr>
          <a:xfrm>
            <a:off x="457200" y="304800"/>
            <a:ext cx="8229600" cy="1143000"/>
          </a:xfrm>
        </p:spPr>
        <p:txBody>
          <a:bodyPr/>
          <a:lstStyle/>
          <a:p>
            <a:pPr fontAlgn="auto">
              <a:spcAft>
                <a:spcPts val="0"/>
              </a:spcAft>
              <a:defRPr/>
            </a:pPr>
            <a:r>
              <a:rPr lang="en-US" sz="3200" dirty="0" smtClean="0"/>
              <a:t>Transfer of Equipment*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a:bodyPr>
          <a:lstStyle/>
          <a:p>
            <a:pPr fontAlgn="auto">
              <a:spcAft>
                <a:spcPts val="0"/>
              </a:spcAft>
              <a:defRPr/>
            </a:pPr>
            <a:r>
              <a:rPr lang="en-US" dirty="0" smtClean="0"/>
              <a:t>Should I Apply for P2 Funding?</a:t>
            </a:r>
          </a:p>
        </p:txBody>
      </p:sp>
      <p:sp>
        <p:nvSpPr>
          <p:cNvPr id="384003" name="Rectangle 3"/>
          <p:cNvSpPr>
            <a:spLocks noGrp="1" noChangeArrowheads="1"/>
          </p:cNvSpPr>
          <p:nvPr>
            <p:ph type="body" sz="half" idx="1"/>
          </p:nvPr>
        </p:nvSpPr>
        <p:spPr>
          <a:xfrm>
            <a:off x="0" y="1752600"/>
            <a:ext cx="6019800" cy="4530725"/>
          </a:xfrm>
        </p:spPr>
        <p:txBody>
          <a:bodyPr>
            <a:normAutofit lnSpcReduction="10000"/>
          </a:bodyPr>
          <a:lstStyle/>
          <a:p>
            <a:pPr marL="822960" lvl="2" indent="-246888" fontAlgn="auto">
              <a:spcAft>
                <a:spcPts val="0"/>
              </a:spcAft>
              <a:buClr>
                <a:schemeClr val="accent3"/>
              </a:buClr>
              <a:buFont typeface="Wingdings 2"/>
              <a:buChar char=""/>
              <a:defRPr/>
            </a:pPr>
            <a:r>
              <a:rPr lang="en-US" sz="1800" dirty="0"/>
              <a:t>Year 1 -- funded to 70%</a:t>
            </a:r>
          </a:p>
          <a:p>
            <a:pPr marL="822960" lvl="2" indent="-246888" fontAlgn="auto">
              <a:spcAft>
                <a:spcPts val="0"/>
              </a:spcAft>
              <a:buClr>
                <a:schemeClr val="accent3"/>
              </a:buClr>
              <a:buFont typeface="Wingdings 2"/>
              <a:buChar char=""/>
              <a:defRPr/>
            </a:pPr>
            <a:r>
              <a:rPr lang="en-US" sz="1800" dirty="0"/>
              <a:t>Year 2 – all funded</a:t>
            </a:r>
          </a:p>
          <a:p>
            <a:pPr marL="822960" lvl="2" indent="-246888" fontAlgn="auto">
              <a:spcAft>
                <a:spcPts val="0"/>
              </a:spcAft>
              <a:buClr>
                <a:schemeClr val="accent3"/>
              </a:buClr>
              <a:buFont typeface="Wingdings 2"/>
              <a:buChar char=""/>
              <a:defRPr/>
            </a:pPr>
            <a:r>
              <a:rPr lang="en-US" sz="1800" dirty="0"/>
              <a:t>Year 3 – down to 82% </a:t>
            </a:r>
          </a:p>
          <a:p>
            <a:pPr marL="822960" lvl="2" indent="-246888" fontAlgn="auto">
              <a:spcAft>
                <a:spcPts val="0"/>
              </a:spcAft>
              <a:buClr>
                <a:schemeClr val="accent3"/>
              </a:buClr>
              <a:buFont typeface="Wingdings 2"/>
              <a:buChar char=""/>
              <a:defRPr/>
            </a:pPr>
            <a:r>
              <a:rPr lang="en-US" sz="1800" dirty="0"/>
              <a:t>Year 4 – down to 87%</a:t>
            </a:r>
          </a:p>
          <a:p>
            <a:pPr marL="822960" lvl="2" indent="-246888" fontAlgn="auto">
              <a:spcAft>
                <a:spcPts val="0"/>
              </a:spcAft>
              <a:buClr>
                <a:schemeClr val="accent3"/>
              </a:buClr>
              <a:buFont typeface="Wingdings 2"/>
              <a:buChar char=""/>
              <a:defRPr/>
            </a:pPr>
            <a:r>
              <a:rPr lang="en-US" sz="1800" dirty="0"/>
              <a:t>Year 5 – down to 81% </a:t>
            </a:r>
          </a:p>
          <a:p>
            <a:pPr marL="822960" lvl="2" indent="-246888" fontAlgn="auto">
              <a:spcAft>
                <a:spcPts val="0"/>
              </a:spcAft>
              <a:buClr>
                <a:schemeClr val="accent3"/>
              </a:buClr>
              <a:buFont typeface="Wingdings 2"/>
              <a:buChar char=""/>
              <a:defRPr/>
            </a:pPr>
            <a:r>
              <a:rPr lang="en-US" sz="1800" dirty="0"/>
              <a:t>Year 6 – down to 70% - significant rollover funds</a:t>
            </a:r>
          </a:p>
          <a:p>
            <a:pPr marL="822960" lvl="2" indent="-246888" fontAlgn="auto">
              <a:spcAft>
                <a:spcPts val="0"/>
              </a:spcAft>
              <a:buClr>
                <a:schemeClr val="accent3"/>
              </a:buClr>
              <a:buFont typeface="Wingdings 2"/>
              <a:buChar char=""/>
              <a:defRPr/>
            </a:pPr>
            <a:r>
              <a:rPr lang="en-US" sz="1800" dirty="0"/>
              <a:t>Year 7 – down to 81%</a:t>
            </a:r>
          </a:p>
          <a:p>
            <a:pPr marL="822960" lvl="2" indent="-246888" fontAlgn="auto">
              <a:spcAft>
                <a:spcPts val="0"/>
              </a:spcAft>
              <a:buClr>
                <a:schemeClr val="accent3"/>
              </a:buClr>
              <a:buFont typeface="Wingdings 2"/>
              <a:buChar char=""/>
              <a:defRPr/>
            </a:pPr>
            <a:r>
              <a:rPr lang="en-US" sz="1800" dirty="0"/>
              <a:t>Year 8 – down to 80%</a:t>
            </a:r>
          </a:p>
          <a:p>
            <a:pPr marL="822960" lvl="2" indent="-246888" fontAlgn="auto">
              <a:spcAft>
                <a:spcPts val="0"/>
              </a:spcAft>
              <a:buClr>
                <a:schemeClr val="accent3"/>
              </a:buClr>
              <a:buFont typeface="Wingdings 2"/>
              <a:buChar char=""/>
              <a:defRPr/>
            </a:pPr>
            <a:r>
              <a:rPr lang="en-US" sz="1800" dirty="0"/>
              <a:t>Year 9 – down to 86% </a:t>
            </a:r>
          </a:p>
          <a:p>
            <a:pPr marL="822960" lvl="2" indent="-246888" fontAlgn="auto">
              <a:spcAft>
                <a:spcPts val="0"/>
              </a:spcAft>
              <a:buClr>
                <a:schemeClr val="accent3"/>
              </a:buClr>
              <a:buFont typeface="Wingdings 2"/>
              <a:buChar char=""/>
              <a:defRPr/>
            </a:pPr>
            <a:r>
              <a:rPr lang="en-US" sz="1800" dirty="0"/>
              <a:t>Year 10 – down to 81</a:t>
            </a:r>
            <a:r>
              <a:rPr lang="en-US" sz="1800" dirty="0" smtClean="0"/>
              <a:t>% - $650M rollover</a:t>
            </a:r>
            <a:endParaRPr lang="en-US" sz="1800" dirty="0"/>
          </a:p>
          <a:p>
            <a:pPr marL="822960" lvl="2" indent="-246888" fontAlgn="auto">
              <a:spcAft>
                <a:spcPts val="0"/>
              </a:spcAft>
              <a:buClr>
                <a:schemeClr val="accent3"/>
              </a:buClr>
              <a:buFont typeface="Wingdings 2"/>
              <a:buChar char=""/>
              <a:defRPr/>
            </a:pPr>
            <a:r>
              <a:rPr lang="en-US" sz="1800" dirty="0"/>
              <a:t>Year 11 – </a:t>
            </a:r>
            <a:r>
              <a:rPr lang="en-US" sz="1800" dirty="0" smtClean="0"/>
              <a:t>down to 87% - $600M rollover</a:t>
            </a:r>
            <a:endParaRPr lang="en-US" sz="1800" dirty="0"/>
          </a:p>
          <a:p>
            <a:pPr marL="822960" lvl="2" indent="-246888" fontAlgn="auto">
              <a:spcAft>
                <a:spcPts val="0"/>
              </a:spcAft>
              <a:buClr>
                <a:schemeClr val="accent3"/>
              </a:buClr>
              <a:buFont typeface="Wingdings 2"/>
              <a:buChar char=""/>
              <a:defRPr/>
            </a:pPr>
            <a:r>
              <a:rPr lang="en-US" sz="1800" dirty="0" smtClean="0"/>
              <a:t>FY 2009 </a:t>
            </a:r>
            <a:r>
              <a:rPr lang="en-US" sz="1800" dirty="0"/>
              <a:t>– </a:t>
            </a:r>
            <a:r>
              <a:rPr lang="en-US" sz="1800" dirty="0" smtClean="0"/>
              <a:t>down to 77% - $900M rollover</a:t>
            </a:r>
          </a:p>
          <a:p>
            <a:pPr marL="822960" lvl="2" indent="-246888" fontAlgn="auto">
              <a:spcAft>
                <a:spcPts val="0"/>
              </a:spcAft>
              <a:buClr>
                <a:schemeClr val="accent3"/>
              </a:buClr>
              <a:buFont typeface="Wingdings 2"/>
              <a:buChar char=""/>
              <a:defRPr/>
            </a:pPr>
            <a:r>
              <a:rPr lang="en-US" sz="1800" dirty="0" smtClean="0"/>
              <a:t>FY 2010  -- all funded - $1.15B rollover + inflation</a:t>
            </a:r>
            <a:endParaRPr lang="en-US" sz="1800" dirty="0"/>
          </a:p>
          <a:p>
            <a:pPr marL="274320" indent="-274320" fontAlgn="auto">
              <a:spcAft>
                <a:spcPts val="0"/>
              </a:spcAft>
              <a:buClr>
                <a:schemeClr val="accent3"/>
              </a:buClr>
              <a:buFont typeface="Wingdings 2"/>
              <a:buChar char=""/>
              <a:defRPr/>
            </a:pPr>
            <a:endParaRPr lang="en-US" dirty="0"/>
          </a:p>
        </p:txBody>
      </p:sp>
      <p:pic>
        <p:nvPicPr>
          <p:cNvPr id="36868" name="Picture 5" descr="MCj04396000000[1]"/>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bwMode="auto">
          <a:xfrm>
            <a:off x="5486400" y="2667000"/>
            <a:ext cx="3352800" cy="1952625"/>
          </a:xfrm>
        </p:spPr>
      </p:pic>
      <p:sp>
        <p:nvSpPr>
          <p:cNvPr id="36869" name="Slide Number Placeholder 6"/>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90EAC1F-62E3-4141-87BD-7443BBBEE153}" type="slidenum">
              <a:rPr lang="en-US" smtClean="0">
                <a:solidFill>
                  <a:schemeClr val="tx2"/>
                </a:solidFill>
              </a:rPr>
              <a:pPr eaLnBrk="1" hangingPunct="1"/>
              <a:t>26</a:t>
            </a:fld>
            <a:endParaRPr lang="en-US" smtClean="0">
              <a:solidFill>
                <a:schemeClr val="tx2"/>
              </a:solidFill>
            </a:endParaRPr>
          </a:p>
        </p:txBody>
      </p:sp>
      <p:sp>
        <p:nvSpPr>
          <p:cNvPr id="36870" name="Rectangle 4"/>
          <p:cNvSpPr>
            <a:spLocks noChangeArrowheads="1"/>
          </p:cNvSpPr>
          <p:nvPr/>
        </p:nvSpPr>
        <p:spPr bwMode="auto">
          <a:xfrm>
            <a:off x="1752600" y="1219200"/>
            <a:ext cx="68580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bg2"/>
              </a:buClr>
              <a:buSzPct val="75000"/>
              <a:buFont typeface="Wingdings" pitchFamily="2" charset="2"/>
              <a:buChar char="p"/>
            </a:pPr>
            <a:endParaRPr lang="en-US" sz="2800">
              <a:latin typeface="Verdana"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D68E682-6C87-4F54-BB00-5188E4CAE703}" type="slidenum">
              <a:rPr lang="en-US">
                <a:solidFill>
                  <a:schemeClr val="bg2"/>
                </a:solidFill>
              </a:rPr>
              <a:pPr eaLnBrk="1" hangingPunct="1"/>
              <a:t>27</a:t>
            </a:fld>
            <a:endParaRPr lang="en-US">
              <a:solidFill>
                <a:schemeClr val="bg2"/>
              </a:solidFill>
            </a:endParaRPr>
          </a:p>
        </p:txBody>
      </p:sp>
      <p:sp>
        <p:nvSpPr>
          <p:cNvPr id="8" name="Title 7"/>
          <p:cNvSpPr>
            <a:spLocks noGrp="1"/>
          </p:cNvSpPr>
          <p:nvPr>
            <p:ph type="title"/>
          </p:nvPr>
        </p:nvSpPr>
        <p:spPr>
          <a:xfrm>
            <a:off x="381000" y="2892425"/>
            <a:ext cx="6324600" cy="1646238"/>
          </a:xfrm>
        </p:spPr>
        <p:txBody>
          <a:bodyPr/>
          <a:lstStyle/>
          <a:p>
            <a:pPr fontAlgn="auto">
              <a:spcAft>
                <a:spcPts val="0"/>
              </a:spcAft>
              <a:defRPr/>
            </a:pPr>
            <a:r>
              <a:rPr lang="en-US" dirty="0"/>
              <a:t>Questions about Applicant or Service Eligibility Issues?</a:t>
            </a:r>
          </a:p>
        </p:txBody>
      </p:sp>
      <p:pic>
        <p:nvPicPr>
          <p:cNvPr id="37892" name="Picture 4" descr="MCj03970740000[1]"/>
          <p:cNvPicPr>
            <a:picLocks noGrp="1" noChangeAspect="1" noChangeArrowheads="1"/>
          </p:cNvPicPr>
          <p:nvPr>
            <p:ph type="subTitle" idx="1"/>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1066800"/>
            <a:ext cx="1230313" cy="1219200"/>
          </a:xfrm>
        </p:spPr>
      </p:pic>
      <p:pic>
        <p:nvPicPr>
          <p:cNvPr id="37893" name="Picture 4"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1143000"/>
            <a:ext cx="11541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1"/>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D97BEA9-CB69-4601-9B5C-D7DC086EAB29}" type="slidenum">
              <a:rPr lang="en-US">
                <a:solidFill>
                  <a:schemeClr val="tx2"/>
                </a:solidFill>
              </a:rPr>
              <a:pPr eaLnBrk="1" hangingPunct="1"/>
              <a:t>28</a:t>
            </a:fld>
            <a:endParaRPr lang="en-US">
              <a:solidFill>
                <a:schemeClr val="tx2"/>
              </a:solidFill>
            </a:endParaRPr>
          </a:p>
        </p:txBody>
      </p:sp>
      <p:sp>
        <p:nvSpPr>
          <p:cNvPr id="4" name="Title 3"/>
          <p:cNvSpPr>
            <a:spLocks noGrp="1"/>
          </p:cNvSpPr>
          <p:nvPr>
            <p:ph type="title"/>
          </p:nvPr>
        </p:nvSpPr>
        <p:spPr/>
        <p:txBody>
          <a:bodyPr/>
          <a:lstStyle/>
          <a:p>
            <a:pPr fontAlgn="auto">
              <a:spcAft>
                <a:spcPts val="0"/>
              </a:spcAft>
              <a:defRPr/>
            </a:pPr>
            <a:r>
              <a:rPr lang="en-US" dirty="0" smtClean="0"/>
              <a:t>APPLICATION FLOWCHART</a:t>
            </a:r>
            <a:endParaRPr lang="en-US" dirty="0"/>
          </a:p>
        </p:txBody>
      </p:sp>
      <p:pic>
        <p:nvPicPr>
          <p:cNvPr id="3891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346200"/>
            <a:ext cx="4876800" cy="551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6" descr="MCj01570510000[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751013"/>
            <a:ext cx="1447800" cy="1354137"/>
          </a:xfrm>
        </p:spPr>
      </p:pic>
      <p:sp>
        <p:nvSpPr>
          <p:cNvPr id="3993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D9B5908-B7F6-49DB-AAF0-FE45945E07A0}" type="slidenum">
              <a:rPr lang="en-US">
                <a:solidFill>
                  <a:schemeClr val="tx2"/>
                </a:solidFill>
              </a:rPr>
              <a:pPr eaLnBrk="1" hangingPunct="1"/>
              <a:t>29</a:t>
            </a:fld>
            <a:endParaRPr lang="en-US">
              <a:solidFill>
                <a:schemeClr val="tx2"/>
              </a:solidFill>
            </a:endParaRPr>
          </a:p>
        </p:txBody>
      </p:sp>
      <p:sp>
        <p:nvSpPr>
          <p:cNvPr id="36866" name="Rectangle 4"/>
          <p:cNvSpPr>
            <a:spLocks noGrp="1" noChangeArrowheads="1"/>
          </p:cNvSpPr>
          <p:nvPr>
            <p:ph type="title"/>
          </p:nvPr>
        </p:nvSpPr>
        <p:spPr/>
        <p:txBody>
          <a:bodyPr/>
          <a:lstStyle/>
          <a:p>
            <a:pPr fontAlgn="auto">
              <a:spcAft>
                <a:spcPts val="0"/>
              </a:spcAft>
              <a:defRPr/>
            </a:pPr>
            <a:r>
              <a:rPr lang="en-US" sz="3200" dirty="0" smtClean="0"/>
              <a:t>General Framework</a:t>
            </a:r>
          </a:p>
        </p:txBody>
      </p:sp>
      <p:pic>
        <p:nvPicPr>
          <p:cNvPr id="39941" name="Picture 8" descr="MCPE01465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3200" y="1371600"/>
            <a:ext cx="1447800" cy="13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Picture 9" descr="MCj0404421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5400" y="1447800"/>
            <a:ext cx="12954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10" descr="MCj0412806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5200" y="1371600"/>
            <a:ext cx="121761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Picture 11" descr="bd06132_"/>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19400" y="3505200"/>
            <a:ext cx="8969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5" name="Picture 12" descr="j031263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4425" y="4343400"/>
            <a:ext cx="11223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6" name="Picture 13" descr="MCj03518130000[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05400" y="3505200"/>
            <a:ext cx="990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7" name="Text Box 14"/>
          <p:cNvSpPr txBox="1">
            <a:spLocks noChangeArrowheads="1"/>
          </p:cNvSpPr>
          <p:nvPr/>
        </p:nvSpPr>
        <p:spPr bwMode="auto">
          <a:xfrm>
            <a:off x="838200" y="3048000"/>
            <a:ext cx="685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Plan</a:t>
            </a:r>
          </a:p>
        </p:txBody>
      </p:sp>
      <p:sp>
        <p:nvSpPr>
          <p:cNvPr id="39948" name="Text Box 15"/>
          <p:cNvSpPr txBox="1">
            <a:spLocks noChangeArrowheads="1"/>
          </p:cNvSpPr>
          <p:nvPr/>
        </p:nvSpPr>
        <p:spPr bwMode="auto">
          <a:xfrm>
            <a:off x="3124200" y="2819400"/>
            <a:ext cx="685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Bid</a:t>
            </a:r>
          </a:p>
        </p:txBody>
      </p:sp>
      <p:sp>
        <p:nvSpPr>
          <p:cNvPr id="39949" name="Text Box 16"/>
          <p:cNvSpPr txBox="1">
            <a:spLocks noChangeArrowheads="1"/>
          </p:cNvSpPr>
          <p:nvPr/>
        </p:nvSpPr>
        <p:spPr bwMode="auto">
          <a:xfrm>
            <a:off x="5334000" y="2743200"/>
            <a:ext cx="838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Apply</a:t>
            </a:r>
          </a:p>
        </p:txBody>
      </p:sp>
      <p:sp>
        <p:nvSpPr>
          <p:cNvPr id="39950" name="Text Box 17"/>
          <p:cNvSpPr txBox="1">
            <a:spLocks noChangeArrowheads="1"/>
          </p:cNvSpPr>
          <p:nvPr/>
        </p:nvSpPr>
        <p:spPr bwMode="auto">
          <a:xfrm>
            <a:off x="7543800" y="2743200"/>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Approval!</a:t>
            </a:r>
          </a:p>
        </p:txBody>
      </p:sp>
      <p:sp>
        <p:nvSpPr>
          <p:cNvPr id="39951" name="Text Box 18"/>
          <p:cNvSpPr txBox="1">
            <a:spLocks noChangeArrowheads="1"/>
          </p:cNvSpPr>
          <p:nvPr/>
        </p:nvSpPr>
        <p:spPr bwMode="auto">
          <a:xfrm>
            <a:off x="7010400" y="5715000"/>
            <a:ext cx="2133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Receive</a:t>
            </a:r>
            <a:r>
              <a:rPr lang="en-US"/>
              <a:t> </a:t>
            </a:r>
            <a:r>
              <a:rPr lang="en-US" b="1"/>
              <a:t>Services</a:t>
            </a:r>
          </a:p>
        </p:txBody>
      </p:sp>
      <p:sp>
        <p:nvSpPr>
          <p:cNvPr id="39952" name="Text Box 19"/>
          <p:cNvSpPr txBox="1">
            <a:spLocks noChangeArrowheads="1"/>
          </p:cNvSpPr>
          <p:nvPr/>
        </p:nvSpPr>
        <p:spPr bwMode="auto">
          <a:xfrm>
            <a:off x="4648200" y="4419600"/>
            <a:ext cx="2057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Pay Full Invoices</a:t>
            </a:r>
          </a:p>
        </p:txBody>
      </p:sp>
      <p:sp>
        <p:nvSpPr>
          <p:cNvPr id="39953" name="Text Box 20"/>
          <p:cNvSpPr txBox="1">
            <a:spLocks noChangeArrowheads="1"/>
          </p:cNvSpPr>
          <p:nvPr/>
        </p:nvSpPr>
        <p:spPr bwMode="auto">
          <a:xfrm>
            <a:off x="1905000" y="4800600"/>
            <a:ext cx="2743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USAC Pays Applicant</a:t>
            </a:r>
          </a:p>
        </p:txBody>
      </p:sp>
      <p:pic>
        <p:nvPicPr>
          <p:cNvPr id="39954" name="Picture 21" descr="MCj03518130000[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95800" y="5334000"/>
            <a:ext cx="10668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55" name="Text Box 22"/>
          <p:cNvSpPr txBox="1">
            <a:spLocks noChangeArrowheads="1"/>
          </p:cNvSpPr>
          <p:nvPr/>
        </p:nvSpPr>
        <p:spPr bwMode="auto">
          <a:xfrm>
            <a:off x="3733800" y="6248400"/>
            <a:ext cx="2895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Pay Discounted Invoices</a:t>
            </a:r>
          </a:p>
        </p:txBody>
      </p:sp>
      <p:pic>
        <p:nvPicPr>
          <p:cNvPr id="39956" name="Picture 23" descr="bd06132_"/>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 y="5029200"/>
            <a:ext cx="8969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57" name="Text Box 24"/>
          <p:cNvSpPr txBox="1">
            <a:spLocks noChangeArrowheads="1"/>
          </p:cNvSpPr>
          <p:nvPr/>
        </p:nvSpPr>
        <p:spPr bwMode="auto">
          <a:xfrm>
            <a:off x="381000" y="6324600"/>
            <a:ext cx="2590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USAC Pays Vendor</a:t>
            </a:r>
          </a:p>
        </p:txBody>
      </p:sp>
      <p:sp>
        <p:nvSpPr>
          <p:cNvPr id="39958" name="Line 25"/>
          <p:cNvSpPr>
            <a:spLocks noChangeShapeType="1"/>
          </p:cNvSpPr>
          <p:nvPr/>
        </p:nvSpPr>
        <p:spPr bwMode="auto">
          <a:xfrm>
            <a:off x="1905000" y="2895600"/>
            <a:ext cx="11430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59" name="Line 26"/>
          <p:cNvSpPr>
            <a:spLocks noChangeShapeType="1"/>
          </p:cNvSpPr>
          <p:nvPr/>
        </p:nvSpPr>
        <p:spPr bwMode="auto">
          <a:xfrm>
            <a:off x="4191000" y="2895600"/>
            <a:ext cx="10668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60" name="Line 27"/>
          <p:cNvSpPr>
            <a:spLocks noChangeShapeType="1"/>
          </p:cNvSpPr>
          <p:nvPr/>
        </p:nvSpPr>
        <p:spPr bwMode="auto">
          <a:xfrm>
            <a:off x="6400800" y="2895600"/>
            <a:ext cx="10668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61" name="Line 28"/>
          <p:cNvSpPr>
            <a:spLocks noChangeShapeType="1"/>
          </p:cNvSpPr>
          <p:nvPr/>
        </p:nvSpPr>
        <p:spPr bwMode="auto">
          <a:xfrm>
            <a:off x="8229600" y="3124200"/>
            <a:ext cx="0" cy="11430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62" name="Line 29"/>
          <p:cNvSpPr>
            <a:spLocks noChangeShapeType="1"/>
          </p:cNvSpPr>
          <p:nvPr/>
        </p:nvSpPr>
        <p:spPr bwMode="auto">
          <a:xfrm flipH="1" flipV="1">
            <a:off x="6324600" y="4267200"/>
            <a:ext cx="914400" cy="4572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63" name="Line 30"/>
          <p:cNvSpPr>
            <a:spLocks noChangeShapeType="1"/>
          </p:cNvSpPr>
          <p:nvPr/>
        </p:nvSpPr>
        <p:spPr bwMode="auto">
          <a:xfrm flipH="1">
            <a:off x="5791200" y="5029200"/>
            <a:ext cx="1371600" cy="7620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64" name="Line 31"/>
          <p:cNvSpPr>
            <a:spLocks noChangeShapeType="1"/>
          </p:cNvSpPr>
          <p:nvPr/>
        </p:nvSpPr>
        <p:spPr bwMode="auto">
          <a:xfrm flipH="1">
            <a:off x="1752600" y="5943600"/>
            <a:ext cx="26670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65" name="Line 32"/>
          <p:cNvSpPr>
            <a:spLocks noChangeShapeType="1"/>
          </p:cNvSpPr>
          <p:nvPr/>
        </p:nvSpPr>
        <p:spPr bwMode="auto">
          <a:xfrm flipH="1">
            <a:off x="3962400" y="3962400"/>
            <a:ext cx="10668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sz="half" idx="1"/>
          </p:nvPr>
        </p:nvSpPr>
        <p:spPr>
          <a:xfrm>
            <a:off x="457200" y="1905000"/>
            <a:ext cx="4038600" cy="4406900"/>
          </a:xfrm>
        </p:spPr>
        <p:txBody>
          <a:bodyPr>
            <a:normAutofit fontScale="92500" lnSpcReduction="20000"/>
          </a:bodyPr>
          <a:lstStyle/>
          <a:p>
            <a:pPr marL="274320" fontAlgn="auto">
              <a:spcAft>
                <a:spcPts val="0"/>
              </a:spcAft>
              <a:defRPr/>
            </a:pPr>
            <a:r>
              <a:rPr lang="en-US" dirty="0" smtClean="0"/>
              <a:t>School Districts</a:t>
            </a:r>
          </a:p>
          <a:p>
            <a:pPr marL="274320" fontAlgn="auto">
              <a:spcAft>
                <a:spcPts val="0"/>
              </a:spcAft>
              <a:defRPr/>
            </a:pPr>
            <a:r>
              <a:rPr lang="en-US" dirty="0" smtClean="0"/>
              <a:t>IUs</a:t>
            </a:r>
          </a:p>
          <a:p>
            <a:pPr marL="274320" fontAlgn="auto">
              <a:spcAft>
                <a:spcPts val="0"/>
              </a:spcAft>
              <a:defRPr/>
            </a:pPr>
            <a:r>
              <a:rPr lang="en-US" dirty="0" smtClean="0"/>
              <a:t>Charter Schools</a:t>
            </a:r>
          </a:p>
          <a:p>
            <a:pPr marL="274320" fontAlgn="auto">
              <a:spcAft>
                <a:spcPts val="0"/>
              </a:spcAft>
              <a:defRPr/>
            </a:pPr>
            <a:r>
              <a:rPr lang="en-US" dirty="0" smtClean="0"/>
              <a:t>AVTSs</a:t>
            </a:r>
          </a:p>
          <a:p>
            <a:pPr marL="274320" fontAlgn="auto">
              <a:spcAft>
                <a:spcPts val="0"/>
              </a:spcAft>
              <a:defRPr/>
            </a:pPr>
            <a:r>
              <a:rPr lang="en-US" dirty="0" smtClean="0"/>
              <a:t>Non-public Schools</a:t>
            </a:r>
          </a:p>
          <a:p>
            <a:pPr marL="274320" fontAlgn="auto">
              <a:spcAft>
                <a:spcPts val="0"/>
              </a:spcAft>
              <a:defRPr/>
            </a:pPr>
            <a:r>
              <a:rPr lang="en-US" dirty="0" smtClean="0"/>
              <a:t>Libraries</a:t>
            </a:r>
          </a:p>
        </p:txBody>
      </p:sp>
      <p:sp>
        <p:nvSpPr>
          <p:cNvPr id="10244" name="Content Placeholder 4"/>
          <p:cNvSpPr>
            <a:spLocks noGrp="1"/>
          </p:cNvSpPr>
          <p:nvPr>
            <p:ph sz="half" idx="2"/>
          </p:nvPr>
        </p:nvSpPr>
        <p:spPr>
          <a:xfrm>
            <a:off x="4191000" y="1920875"/>
            <a:ext cx="4495800" cy="2498725"/>
          </a:xfrm>
        </p:spPr>
        <p:txBody>
          <a:bodyPr>
            <a:normAutofit fontScale="92500" lnSpcReduction="20000"/>
          </a:bodyPr>
          <a:lstStyle/>
          <a:p>
            <a:pPr marL="274320" fontAlgn="auto">
              <a:spcAft>
                <a:spcPts val="0"/>
              </a:spcAft>
              <a:defRPr/>
            </a:pPr>
            <a:r>
              <a:rPr lang="en-US" dirty="0" smtClean="0"/>
              <a:t>Superintendents/</a:t>
            </a:r>
            <a:r>
              <a:rPr lang="en-US" dirty="0" err="1" smtClean="0"/>
              <a:t>Asst</a:t>
            </a:r>
            <a:r>
              <a:rPr lang="en-US" dirty="0" smtClean="0"/>
              <a:t> Supt</a:t>
            </a:r>
          </a:p>
          <a:p>
            <a:pPr marL="274320" fontAlgn="auto">
              <a:spcAft>
                <a:spcPts val="0"/>
              </a:spcAft>
              <a:defRPr/>
            </a:pPr>
            <a:r>
              <a:rPr lang="en-US" dirty="0" smtClean="0"/>
              <a:t>Business Managers</a:t>
            </a:r>
          </a:p>
          <a:p>
            <a:pPr marL="274320" fontAlgn="auto">
              <a:spcAft>
                <a:spcPts val="0"/>
              </a:spcAft>
              <a:defRPr/>
            </a:pPr>
            <a:r>
              <a:rPr lang="en-US" dirty="0" smtClean="0"/>
              <a:t>Technology Directors</a:t>
            </a:r>
          </a:p>
          <a:p>
            <a:pPr marL="274320" fontAlgn="auto">
              <a:spcAft>
                <a:spcPts val="0"/>
              </a:spcAft>
              <a:defRPr/>
            </a:pPr>
            <a:r>
              <a:rPr lang="en-US" dirty="0" smtClean="0"/>
              <a:t>Vendors</a:t>
            </a:r>
          </a:p>
          <a:p>
            <a:pPr marL="274320" fontAlgn="auto">
              <a:spcAft>
                <a:spcPts val="0"/>
              </a:spcAft>
              <a:defRPr/>
            </a:pPr>
            <a:r>
              <a:rPr lang="en-US" dirty="0" smtClean="0"/>
              <a:t>Consultants</a:t>
            </a:r>
          </a:p>
          <a:p>
            <a:pPr marL="274320" fontAlgn="auto">
              <a:spcAft>
                <a:spcPts val="0"/>
              </a:spcAft>
              <a:defRPr/>
            </a:pPr>
            <a:endParaRPr lang="en-US" dirty="0" smtClean="0"/>
          </a:p>
          <a:p>
            <a:pPr marL="274320" fontAlgn="auto">
              <a:spcAft>
                <a:spcPts val="0"/>
              </a:spcAft>
              <a:defRPr/>
            </a:pPr>
            <a:endParaRPr lang="en-US" dirty="0" smtClean="0"/>
          </a:p>
          <a:p>
            <a:pPr marL="274320" fontAlgn="auto">
              <a:spcAft>
                <a:spcPts val="0"/>
              </a:spcAft>
              <a:defRPr/>
            </a:pPr>
            <a:endParaRPr lang="en-US" dirty="0" smtClean="0"/>
          </a:p>
        </p:txBody>
      </p:sp>
      <p:sp>
        <p:nvSpPr>
          <p:cNvPr id="13316"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2EDEE82-F82B-4700-A6DC-410288B8F55F}" type="slidenum">
              <a:rPr lang="en-US">
                <a:solidFill>
                  <a:schemeClr val="tx2"/>
                </a:solidFill>
              </a:rPr>
              <a:pPr eaLnBrk="1" hangingPunct="1"/>
              <a:t>3</a:t>
            </a:fld>
            <a:endParaRPr lang="en-US">
              <a:solidFill>
                <a:schemeClr val="tx2"/>
              </a:solidFill>
            </a:endParaRPr>
          </a:p>
        </p:txBody>
      </p:sp>
      <p:sp>
        <p:nvSpPr>
          <p:cNvPr id="10242" name="Title 1"/>
          <p:cNvSpPr>
            <a:spLocks noGrp="1"/>
          </p:cNvSpPr>
          <p:nvPr>
            <p:ph type="title"/>
          </p:nvPr>
        </p:nvSpPr>
        <p:spPr>
          <a:xfrm>
            <a:off x="381000" y="304800"/>
            <a:ext cx="8229600" cy="914400"/>
          </a:xfrm>
        </p:spPr>
        <p:txBody>
          <a:bodyPr/>
          <a:lstStyle/>
          <a:p>
            <a:pPr fontAlgn="auto">
              <a:spcAft>
                <a:spcPts val="0"/>
              </a:spcAft>
              <a:defRPr/>
            </a:pPr>
            <a:r>
              <a:rPr lang="en-US" dirty="0" smtClean="0"/>
              <a:t>Who is Here?</a:t>
            </a:r>
          </a:p>
        </p:txBody>
      </p:sp>
      <p:sp>
        <p:nvSpPr>
          <p:cNvPr id="6" name="Content Placeholder 4"/>
          <p:cNvSpPr txBox="1">
            <a:spLocks/>
          </p:cNvSpPr>
          <p:nvPr/>
        </p:nvSpPr>
        <p:spPr>
          <a:xfrm>
            <a:off x="381000" y="5105400"/>
            <a:ext cx="8534400" cy="974725"/>
          </a:xfrm>
          <a:prstGeom prst="rect">
            <a:avLst/>
          </a:prstGeom>
        </p:spPr>
        <p:txBody>
          <a:bodyPr>
            <a:normAutofit lnSpcReduction="10000"/>
          </a:bodyPr>
          <a:lstStyle>
            <a:lvl1pPr marL="274320" indent="-228600" algn="l" defTabSz="914400" rtl="0" eaLnBrk="1" latinLnBrk="0" hangingPunct="1">
              <a:spcBef>
                <a:spcPct val="20000"/>
              </a:spcBef>
              <a:buClr>
                <a:schemeClr val="accent1"/>
              </a:buClr>
              <a:buFont typeface="Wingdings 2" pitchFamily="18" charset="2"/>
              <a:buChar char=""/>
              <a:defRPr sz="28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24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20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8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8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8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8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8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800" kern="1200">
                <a:solidFill>
                  <a:schemeClr val="tx2"/>
                </a:solidFill>
                <a:latin typeface="+mn-lt"/>
                <a:ea typeface="+mn-ea"/>
                <a:cs typeface="+mn-cs"/>
              </a:defRPr>
            </a:lvl9pPr>
          </a:lstStyle>
          <a:p>
            <a:pPr algn="ctr">
              <a:defRPr/>
            </a:pPr>
            <a:r>
              <a:rPr lang="en-US" dirty="0" smtClean="0"/>
              <a:t>Who is brand new to E-rate?</a:t>
            </a:r>
          </a:p>
          <a:p>
            <a:pPr algn="ctr">
              <a:defRPr/>
            </a:pPr>
            <a:r>
              <a:rPr lang="en-US" dirty="0" smtClean="0"/>
              <a:t>Who NOT on PA E-rate listserve?</a:t>
            </a:r>
          </a:p>
          <a:p>
            <a:pPr>
              <a:defRPr/>
            </a:pPr>
            <a:endParaRPr lang="en-US" dirty="0" smtClean="0"/>
          </a:p>
          <a:p>
            <a:pPr>
              <a:defRPr/>
            </a:pPr>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74320" indent="-274320" fontAlgn="auto">
              <a:lnSpc>
                <a:spcPct val="80000"/>
              </a:lnSpc>
              <a:spcAft>
                <a:spcPts val="0"/>
              </a:spcAft>
              <a:buClr>
                <a:schemeClr val="accent3"/>
              </a:buClr>
              <a:buFont typeface="Wingdings 2"/>
              <a:buChar char=""/>
              <a:tabLst>
                <a:tab pos="2571750" algn="l"/>
                <a:tab pos="5429250" algn="l"/>
              </a:tabLst>
              <a:defRPr/>
            </a:pPr>
            <a:r>
              <a:rPr lang="en-US" sz="2400" dirty="0"/>
              <a:t>Required if applying for P2 funding</a:t>
            </a:r>
          </a:p>
          <a:p>
            <a:pPr marL="274320" indent="-274320" fontAlgn="auto">
              <a:lnSpc>
                <a:spcPct val="80000"/>
              </a:lnSpc>
              <a:spcAft>
                <a:spcPts val="0"/>
              </a:spcAft>
              <a:buClr>
                <a:schemeClr val="accent3"/>
              </a:buClr>
              <a:buFont typeface="Wingdings 2"/>
              <a:buChar char=""/>
              <a:tabLst>
                <a:tab pos="2571750" algn="l"/>
                <a:tab pos="5429250" algn="l"/>
              </a:tabLst>
              <a:defRPr/>
            </a:pPr>
            <a:r>
              <a:rPr lang="en-US" sz="2400" dirty="0"/>
              <a:t>Must include four SLD technology plan </a:t>
            </a:r>
            <a:r>
              <a:rPr lang="en-US" sz="2400" dirty="0" smtClean="0"/>
              <a:t>criteria</a:t>
            </a:r>
          </a:p>
          <a:p>
            <a:pPr marL="822960" lvl="2" indent="-274320" fontAlgn="auto">
              <a:lnSpc>
                <a:spcPct val="80000"/>
              </a:lnSpc>
              <a:spcAft>
                <a:spcPts val="0"/>
              </a:spcAft>
              <a:buClr>
                <a:schemeClr val="accent3"/>
              </a:buClr>
              <a:buFont typeface="Wingdings 2"/>
              <a:buChar char=""/>
              <a:tabLst>
                <a:tab pos="2571750" algn="l"/>
                <a:tab pos="5429250" algn="l"/>
              </a:tabLst>
              <a:defRPr/>
            </a:pPr>
            <a:r>
              <a:rPr lang="en-US" dirty="0" smtClean="0"/>
              <a:t>Goals </a:t>
            </a:r>
            <a:r>
              <a:rPr lang="en-US" dirty="0"/>
              <a:t>and Strategies for using </a:t>
            </a:r>
            <a:r>
              <a:rPr lang="en-US" dirty="0" smtClean="0"/>
              <a:t>technology</a:t>
            </a:r>
          </a:p>
          <a:p>
            <a:pPr marL="822960" lvl="2" indent="-274320" fontAlgn="auto">
              <a:lnSpc>
                <a:spcPct val="80000"/>
              </a:lnSpc>
              <a:spcAft>
                <a:spcPts val="0"/>
              </a:spcAft>
              <a:buClr>
                <a:schemeClr val="accent3"/>
              </a:buClr>
              <a:buFont typeface="Wingdings 2"/>
              <a:buChar char=""/>
              <a:tabLst>
                <a:tab pos="2571750" algn="l"/>
                <a:tab pos="5429250" algn="l"/>
              </a:tabLst>
              <a:defRPr/>
            </a:pPr>
            <a:r>
              <a:rPr lang="en-US" dirty="0" smtClean="0"/>
              <a:t>Needs </a:t>
            </a:r>
            <a:r>
              <a:rPr lang="en-US" dirty="0"/>
              <a:t>Assessment	</a:t>
            </a:r>
            <a:endParaRPr lang="en-US" dirty="0" smtClean="0"/>
          </a:p>
          <a:p>
            <a:pPr marL="822960" lvl="2" indent="-274320" fontAlgn="auto">
              <a:lnSpc>
                <a:spcPct val="80000"/>
              </a:lnSpc>
              <a:spcAft>
                <a:spcPts val="0"/>
              </a:spcAft>
              <a:buClr>
                <a:schemeClr val="accent3"/>
              </a:buClr>
              <a:buFont typeface="Wingdings 2"/>
              <a:buChar char=""/>
              <a:tabLst>
                <a:tab pos="2571750" algn="l"/>
                <a:tab pos="5429250" algn="l"/>
              </a:tabLst>
              <a:defRPr/>
            </a:pPr>
            <a:r>
              <a:rPr lang="en-US" dirty="0" smtClean="0"/>
              <a:t>Professional </a:t>
            </a:r>
            <a:r>
              <a:rPr lang="en-US" dirty="0"/>
              <a:t>Development	</a:t>
            </a:r>
            <a:endParaRPr lang="en-US" dirty="0" smtClean="0"/>
          </a:p>
          <a:p>
            <a:pPr marL="822960" lvl="2" indent="-274320" fontAlgn="auto">
              <a:lnSpc>
                <a:spcPct val="80000"/>
              </a:lnSpc>
              <a:spcAft>
                <a:spcPts val="0"/>
              </a:spcAft>
              <a:buClr>
                <a:schemeClr val="accent3"/>
              </a:buClr>
              <a:buFont typeface="Wingdings 2"/>
              <a:buChar char=""/>
              <a:tabLst>
                <a:tab pos="2571750" algn="l"/>
                <a:tab pos="5429250" algn="l"/>
              </a:tabLst>
              <a:defRPr/>
            </a:pPr>
            <a:r>
              <a:rPr lang="en-US" dirty="0" smtClean="0"/>
              <a:t>Evaluation</a:t>
            </a:r>
            <a:r>
              <a:rPr lang="en-US" sz="2200" dirty="0">
                <a:latin typeface="Arial Black" pitchFamily="34" charset="0"/>
              </a:rPr>
              <a:t>	</a:t>
            </a:r>
            <a:r>
              <a:rPr lang="en-US" sz="2200" dirty="0"/>
              <a:t>	</a:t>
            </a:r>
          </a:p>
          <a:p>
            <a:pPr marL="274320" indent="-274320" fontAlgn="auto">
              <a:lnSpc>
                <a:spcPct val="80000"/>
              </a:lnSpc>
              <a:spcAft>
                <a:spcPts val="0"/>
              </a:spcAft>
              <a:buClr>
                <a:schemeClr val="accent3"/>
              </a:buClr>
              <a:buFont typeface="Wingdings 2"/>
              <a:buChar char=""/>
              <a:tabLst>
                <a:tab pos="2571750" algn="l"/>
                <a:tab pos="5429250" algn="l"/>
              </a:tabLst>
              <a:defRPr/>
            </a:pPr>
            <a:r>
              <a:rPr lang="en-US" sz="2400" dirty="0"/>
              <a:t>Must align with funding requests and bidding documents</a:t>
            </a:r>
          </a:p>
          <a:p>
            <a:pPr marL="274320" indent="-274320" fontAlgn="auto">
              <a:lnSpc>
                <a:spcPct val="80000"/>
              </a:lnSpc>
              <a:spcAft>
                <a:spcPts val="0"/>
              </a:spcAft>
              <a:buClr>
                <a:schemeClr val="accent3"/>
              </a:buClr>
              <a:buFont typeface="Wingdings 2"/>
              <a:buChar char=""/>
              <a:tabLst>
                <a:tab pos="2571750" algn="l"/>
                <a:tab pos="5429250" algn="l"/>
              </a:tabLst>
              <a:defRPr/>
            </a:pPr>
            <a:r>
              <a:rPr lang="en-US" sz="2400" u="sng" dirty="0"/>
              <a:t>Must be “written” before 470 is filed</a:t>
            </a:r>
          </a:p>
          <a:p>
            <a:pPr marL="274320" indent="-274320" fontAlgn="auto">
              <a:lnSpc>
                <a:spcPct val="80000"/>
              </a:lnSpc>
              <a:spcAft>
                <a:spcPts val="0"/>
              </a:spcAft>
              <a:buClr>
                <a:schemeClr val="accent3"/>
              </a:buClr>
              <a:buFont typeface="Wingdings 2"/>
              <a:buChar char=""/>
              <a:tabLst>
                <a:tab pos="2571750" algn="l"/>
                <a:tab pos="5429250" algn="l"/>
              </a:tabLst>
              <a:defRPr/>
            </a:pPr>
            <a:r>
              <a:rPr lang="en-US" sz="2400" dirty="0"/>
              <a:t>Must cover full 12 months of NEXT funding year (include dates!)</a:t>
            </a:r>
          </a:p>
          <a:p>
            <a:pPr marL="274320" indent="-274320" fontAlgn="auto">
              <a:lnSpc>
                <a:spcPct val="80000"/>
              </a:lnSpc>
              <a:spcAft>
                <a:spcPts val="0"/>
              </a:spcAft>
              <a:buClr>
                <a:schemeClr val="accent3"/>
              </a:buClr>
              <a:buFont typeface="Wingdings 2"/>
              <a:buChar char=""/>
              <a:tabLst>
                <a:tab pos="2571750" algn="l"/>
                <a:tab pos="5429250" algn="l"/>
              </a:tabLst>
              <a:defRPr/>
            </a:pPr>
            <a:r>
              <a:rPr lang="en-US" sz="2400" dirty="0"/>
              <a:t>3 year max</a:t>
            </a:r>
          </a:p>
          <a:p>
            <a:pPr marL="274320" fontAlgn="auto">
              <a:spcAft>
                <a:spcPts val="0"/>
              </a:spcAft>
              <a:defRPr/>
            </a:pPr>
            <a:endParaRPr lang="en-US" dirty="0"/>
          </a:p>
        </p:txBody>
      </p:sp>
      <p:sp>
        <p:nvSpPr>
          <p:cNvPr id="40963"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84116E6-F143-48E1-B1C4-3201B81DFE04}" type="slidenum">
              <a:rPr lang="en-US">
                <a:solidFill>
                  <a:schemeClr val="tx2"/>
                </a:solidFill>
              </a:rPr>
              <a:pPr eaLnBrk="1" hangingPunct="1"/>
              <a:t>30</a:t>
            </a:fld>
            <a:endParaRPr lang="en-US">
              <a:solidFill>
                <a:schemeClr val="tx2"/>
              </a:solidFill>
            </a:endParaRPr>
          </a:p>
        </p:txBody>
      </p:sp>
      <p:sp>
        <p:nvSpPr>
          <p:cNvPr id="4" name="Title 3"/>
          <p:cNvSpPr>
            <a:spLocks noGrp="1"/>
          </p:cNvSpPr>
          <p:nvPr>
            <p:ph type="title"/>
          </p:nvPr>
        </p:nvSpPr>
        <p:spPr/>
        <p:txBody>
          <a:bodyPr/>
          <a:lstStyle/>
          <a:p>
            <a:pPr fontAlgn="auto">
              <a:spcAft>
                <a:spcPts val="0"/>
              </a:spcAft>
              <a:defRPr/>
            </a:pPr>
            <a:r>
              <a:rPr lang="en-US" sz="3200" dirty="0"/>
              <a:t>Step 1: Technology Plan (maybe?)*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p:txBody>
          <a:bodyPr/>
          <a:lstStyle/>
          <a:p>
            <a:pPr marL="274320" indent="-274320" fontAlgn="auto">
              <a:lnSpc>
                <a:spcPct val="90000"/>
              </a:lnSpc>
              <a:spcAft>
                <a:spcPts val="0"/>
              </a:spcAft>
              <a:buClr>
                <a:schemeClr val="accent3"/>
              </a:buClr>
              <a:buFont typeface="Wingdings 2"/>
              <a:buChar char=""/>
              <a:defRPr/>
            </a:pPr>
            <a:r>
              <a:rPr lang="en-US" sz="2400" dirty="0" smtClean="0"/>
              <a:t>Must be approved by SLD “Certified” approver</a:t>
            </a:r>
          </a:p>
          <a:p>
            <a:pPr marL="274320" indent="-274320" fontAlgn="auto">
              <a:lnSpc>
                <a:spcPct val="90000"/>
              </a:lnSpc>
              <a:spcAft>
                <a:spcPts val="0"/>
              </a:spcAft>
              <a:buClr>
                <a:schemeClr val="accent3"/>
              </a:buClr>
              <a:buFont typeface="Wingdings 2"/>
              <a:buChar char=""/>
              <a:defRPr/>
            </a:pPr>
            <a:r>
              <a:rPr lang="en-US" sz="2400" dirty="0" smtClean="0"/>
              <a:t>Public schools – PDE approves</a:t>
            </a:r>
          </a:p>
          <a:p>
            <a:pPr marL="640080" lvl="1" indent="-246888" fontAlgn="auto">
              <a:lnSpc>
                <a:spcPct val="90000"/>
              </a:lnSpc>
              <a:spcAft>
                <a:spcPts val="0"/>
              </a:spcAft>
              <a:buFont typeface="Wingdings 2"/>
              <a:buChar char=""/>
              <a:defRPr/>
            </a:pPr>
            <a:r>
              <a:rPr lang="en-US" dirty="0" smtClean="0"/>
              <a:t>PDE requires submission by Sept. 30 for plans expiring June 30, 2012</a:t>
            </a:r>
          </a:p>
          <a:p>
            <a:pPr marL="640080" lvl="1" indent="-246888" fontAlgn="auto">
              <a:lnSpc>
                <a:spcPct val="90000"/>
              </a:lnSpc>
              <a:spcAft>
                <a:spcPts val="0"/>
              </a:spcAft>
              <a:buFont typeface="Wingdings 2"/>
              <a:buChar char=""/>
              <a:defRPr/>
            </a:pPr>
            <a:r>
              <a:rPr lang="en-US" dirty="0" smtClean="0"/>
              <a:t>Status of </a:t>
            </a:r>
            <a:r>
              <a:rPr lang="en-US" dirty="0" err="1" smtClean="0"/>
              <a:t>LEAs’</a:t>
            </a:r>
            <a:r>
              <a:rPr lang="en-US" dirty="0" smtClean="0"/>
              <a:t> tech plans in binder</a:t>
            </a:r>
          </a:p>
          <a:p>
            <a:pPr marL="274320" indent="-274320" fontAlgn="auto">
              <a:lnSpc>
                <a:spcPct val="90000"/>
              </a:lnSpc>
              <a:spcAft>
                <a:spcPts val="0"/>
              </a:spcAft>
              <a:buClr>
                <a:schemeClr val="accent3"/>
              </a:buClr>
              <a:buFont typeface="Wingdings 2"/>
              <a:buChar char=""/>
              <a:defRPr/>
            </a:pPr>
            <a:r>
              <a:rPr lang="en-US" sz="2400" dirty="0" smtClean="0"/>
              <a:t>Nonpublic schools – Various entities approve</a:t>
            </a:r>
          </a:p>
          <a:p>
            <a:pPr marL="640080" lvl="1" indent="-246888" fontAlgn="auto">
              <a:lnSpc>
                <a:spcPct val="90000"/>
              </a:lnSpc>
              <a:spcAft>
                <a:spcPts val="0"/>
              </a:spcAft>
              <a:buFont typeface="Wingdings 2"/>
              <a:buChar char=""/>
              <a:defRPr/>
            </a:pPr>
            <a:r>
              <a:rPr lang="en-US" dirty="0" smtClean="0"/>
              <a:t>List in binder and on SLD website</a:t>
            </a:r>
          </a:p>
          <a:p>
            <a:pPr marL="640080" lvl="1" indent="-246888" fontAlgn="auto">
              <a:lnSpc>
                <a:spcPct val="90000"/>
              </a:lnSpc>
              <a:spcAft>
                <a:spcPts val="0"/>
              </a:spcAft>
              <a:buFont typeface="Wingdings 2"/>
              <a:buChar char=""/>
              <a:defRPr/>
            </a:pPr>
            <a:r>
              <a:rPr lang="en-US" dirty="0" smtClean="0"/>
              <a:t>CAIU will approve if no organization on the SLD list represents your entity</a:t>
            </a:r>
          </a:p>
          <a:p>
            <a:pPr marL="274320" indent="-274320" fontAlgn="auto">
              <a:lnSpc>
                <a:spcPct val="90000"/>
              </a:lnSpc>
              <a:spcAft>
                <a:spcPts val="0"/>
              </a:spcAft>
              <a:buClr>
                <a:schemeClr val="accent3"/>
              </a:buClr>
              <a:buFont typeface="Wingdings 2"/>
              <a:buChar char=""/>
              <a:defRPr/>
            </a:pPr>
            <a:r>
              <a:rPr lang="en-US" sz="2400" dirty="0" smtClean="0"/>
              <a:t>Libraries:  Approved by Commonwealth Libraries</a:t>
            </a:r>
          </a:p>
          <a:p>
            <a:pPr marL="274320" indent="-274320" fontAlgn="auto">
              <a:lnSpc>
                <a:spcPct val="90000"/>
              </a:lnSpc>
              <a:spcAft>
                <a:spcPts val="0"/>
              </a:spcAft>
              <a:buClr>
                <a:schemeClr val="accent3"/>
              </a:buClr>
              <a:buFont typeface="Wingdings 2"/>
              <a:buChar char=""/>
              <a:defRPr/>
            </a:pPr>
            <a:endParaRPr lang="en-US" dirty="0" smtClean="0"/>
          </a:p>
        </p:txBody>
      </p:sp>
      <p:sp>
        <p:nvSpPr>
          <p:cNvPr id="4198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25DCBA9-1BD3-4DFA-BB1F-C023FD070799}" type="slidenum">
              <a:rPr lang="en-US">
                <a:solidFill>
                  <a:schemeClr val="tx2"/>
                </a:solidFill>
              </a:rPr>
              <a:pPr eaLnBrk="1" hangingPunct="1"/>
              <a:t>31</a:t>
            </a:fld>
            <a:endParaRPr lang="en-US">
              <a:solidFill>
                <a:schemeClr val="tx2"/>
              </a:solidFill>
            </a:endParaRPr>
          </a:p>
        </p:txBody>
      </p:sp>
      <p:sp>
        <p:nvSpPr>
          <p:cNvPr id="39938" name="Rectangle 2"/>
          <p:cNvSpPr>
            <a:spLocks noGrp="1" noChangeArrowheads="1"/>
          </p:cNvSpPr>
          <p:nvPr>
            <p:ph type="title"/>
          </p:nvPr>
        </p:nvSpPr>
        <p:spPr/>
        <p:txBody>
          <a:bodyPr/>
          <a:lstStyle/>
          <a:p>
            <a:pPr fontAlgn="auto">
              <a:spcAft>
                <a:spcPts val="0"/>
              </a:spcAft>
              <a:defRPr/>
            </a:pPr>
            <a:r>
              <a:rPr lang="en-US" sz="3200" dirty="0" smtClean="0"/>
              <a:t>Technology Plan Approvals*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800" y="2892425"/>
            <a:ext cx="1600200" cy="1646238"/>
          </a:xfrm>
        </p:spPr>
        <p:txBody>
          <a:bodyPr/>
          <a:lstStyle/>
          <a:p>
            <a:pPr fontAlgn="auto">
              <a:spcAft>
                <a:spcPts val="0"/>
              </a:spcAft>
              <a:defRPr/>
            </a:pPr>
            <a:endParaRPr lang="en-US"/>
          </a:p>
        </p:txBody>
      </p:sp>
      <p:sp>
        <p:nvSpPr>
          <p:cNvPr id="43011"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79FDC75-80A2-4032-B9A4-4C2D95B31A29}" type="slidenum">
              <a:rPr lang="en-US">
                <a:solidFill>
                  <a:schemeClr val="bg2"/>
                </a:solidFill>
              </a:rPr>
              <a:pPr eaLnBrk="1" hangingPunct="1"/>
              <a:t>32</a:t>
            </a:fld>
            <a:endParaRPr lang="en-US">
              <a:solidFill>
                <a:schemeClr val="bg2"/>
              </a:solidFill>
            </a:endParaRPr>
          </a:p>
        </p:txBody>
      </p:sp>
      <p:sp>
        <p:nvSpPr>
          <p:cNvPr id="5" name="Title 4"/>
          <p:cNvSpPr>
            <a:spLocks noGrp="1"/>
          </p:cNvSpPr>
          <p:nvPr>
            <p:ph type="title"/>
          </p:nvPr>
        </p:nvSpPr>
        <p:spPr>
          <a:xfrm>
            <a:off x="381000" y="2892425"/>
            <a:ext cx="6324600" cy="1646238"/>
          </a:xfrm>
        </p:spPr>
        <p:txBody>
          <a:bodyPr/>
          <a:lstStyle/>
          <a:p>
            <a:pPr fontAlgn="auto">
              <a:spcAft>
                <a:spcPts val="0"/>
              </a:spcAft>
              <a:defRPr/>
            </a:pPr>
            <a:r>
              <a:rPr lang="en-US" dirty="0" smtClean="0"/>
              <a:t>QUESTIONS ABOUT TECHNOLOGY PLANS?</a:t>
            </a:r>
            <a:endParaRPr lang="en-US" dirty="0"/>
          </a:p>
        </p:txBody>
      </p:sp>
      <p:pic>
        <p:nvPicPr>
          <p:cNvPr id="43013" name="Picture 4"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1276350"/>
            <a:ext cx="13081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228600" y="1676400"/>
            <a:ext cx="8229600" cy="5043488"/>
          </a:xfrm>
        </p:spPr>
        <p:txBody>
          <a:bodyPr>
            <a:normAutofit lnSpcReduction="10000"/>
          </a:bodyPr>
          <a:lstStyle/>
          <a:p>
            <a:pPr marL="274320" indent="-274320" fontAlgn="auto">
              <a:spcAft>
                <a:spcPts val="0"/>
              </a:spcAft>
              <a:buClr>
                <a:schemeClr val="accent3"/>
              </a:buClr>
              <a:buFont typeface="Wingdings 2"/>
              <a:buChar char=""/>
              <a:defRPr/>
            </a:pPr>
            <a:r>
              <a:rPr lang="en-US" sz="2400" b="1" u="sng" dirty="0" smtClean="0"/>
              <a:t>All</a:t>
            </a:r>
            <a:r>
              <a:rPr lang="en-US" sz="2400" dirty="0" smtClean="0"/>
              <a:t> E-rate services must be competitively bid</a:t>
            </a:r>
          </a:p>
          <a:p>
            <a:pPr marL="274320" indent="-274320" fontAlgn="auto">
              <a:spcAft>
                <a:spcPts val="0"/>
              </a:spcAft>
              <a:buClr>
                <a:schemeClr val="accent3"/>
              </a:buClr>
              <a:buFont typeface="Wingdings 2"/>
              <a:buChar char=""/>
              <a:defRPr/>
            </a:pPr>
            <a:r>
              <a:rPr lang="en-US" sz="2400" dirty="0" smtClean="0"/>
              <a:t>Before any contract is signed</a:t>
            </a:r>
          </a:p>
          <a:p>
            <a:pPr marL="640080" lvl="1" indent="-246888" fontAlgn="auto">
              <a:spcAft>
                <a:spcPts val="0"/>
              </a:spcAft>
              <a:buFont typeface="Wingdings 2"/>
              <a:buChar char=""/>
              <a:defRPr/>
            </a:pPr>
            <a:r>
              <a:rPr lang="en-US" dirty="0" smtClean="0"/>
              <a:t>If multi-year contract is signed, then there is no requirement to bid the remaining years of the contract</a:t>
            </a:r>
          </a:p>
          <a:p>
            <a:pPr marL="274320" indent="-274320" fontAlgn="auto">
              <a:spcAft>
                <a:spcPts val="0"/>
              </a:spcAft>
              <a:buClr>
                <a:schemeClr val="accent3"/>
              </a:buClr>
              <a:buFont typeface="Wingdings 2"/>
              <a:buChar char=""/>
              <a:defRPr/>
            </a:pPr>
            <a:r>
              <a:rPr lang="en-US" sz="2400" dirty="0" smtClean="0"/>
              <a:t>Every year for all month-to-month services</a:t>
            </a:r>
          </a:p>
          <a:p>
            <a:pPr marL="274320" indent="-274320" fontAlgn="auto">
              <a:spcAft>
                <a:spcPts val="0"/>
              </a:spcAft>
              <a:buClr>
                <a:schemeClr val="accent3"/>
              </a:buClr>
              <a:buFont typeface="Wingdings 2"/>
              <a:buChar char=""/>
              <a:defRPr/>
            </a:pPr>
            <a:r>
              <a:rPr lang="en-US" sz="2400" dirty="0" smtClean="0"/>
              <a:t>Even if no competition in your area or if bidding under state law</a:t>
            </a:r>
          </a:p>
          <a:p>
            <a:pPr marL="274320" indent="-274320" fontAlgn="auto">
              <a:spcAft>
                <a:spcPts val="0"/>
              </a:spcAft>
              <a:buClr>
                <a:schemeClr val="accent3"/>
              </a:buClr>
              <a:buFont typeface="Wingdings 2"/>
              <a:buChar char=""/>
              <a:defRPr/>
            </a:pPr>
            <a:r>
              <a:rPr lang="en-US" sz="2400" dirty="0" smtClean="0"/>
              <a:t>Bidding via E-rate does not exempt you from bidding under state law</a:t>
            </a:r>
          </a:p>
          <a:p>
            <a:pPr marL="640080" lvl="1" indent="-246888" fontAlgn="auto">
              <a:spcAft>
                <a:spcPts val="0"/>
              </a:spcAft>
              <a:buFont typeface="Wingdings 2"/>
              <a:buChar char=""/>
              <a:defRPr/>
            </a:pPr>
            <a:r>
              <a:rPr lang="en-US" dirty="0" smtClean="0"/>
              <a:t>Can be done simultaneously</a:t>
            </a:r>
          </a:p>
          <a:p>
            <a:pPr marL="640080" lvl="1" indent="-246888" fontAlgn="auto">
              <a:spcAft>
                <a:spcPts val="0"/>
              </a:spcAft>
              <a:buFont typeface="Wingdings 2"/>
              <a:buChar char=""/>
              <a:defRPr/>
            </a:pPr>
            <a:r>
              <a:rPr lang="en-US" dirty="0" smtClean="0"/>
              <a:t>Only exception is if someone bid it for you (consortium application, PEPPM contract)</a:t>
            </a:r>
          </a:p>
          <a:p>
            <a:pPr marL="274320" indent="-274320" fontAlgn="auto">
              <a:spcAft>
                <a:spcPts val="0"/>
              </a:spcAft>
              <a:buClr>
                <a:schemeClr val="accent3"/>
              </a:buClr>
              <a:buFont typeface="Wingdings 2"/>
              <a:buChar char=""/>
              <a:defRPr/>
            </a:pPr>
            <a:endParaRPr lang="en-US" sz="1800" dirty="0" smtClean="0"/>
          </a:p>
          <a:p>
            <a:pPr marL="274320" indent="-274320" fontAlgn="auto">
              <a:spcAft>
                <a:spcPts val="0"/>
              </a:spcAft>
              <a:buClr>
                <a:schemeClr val="accent3"/>
              </a:buClr>
              <a:buFont typeface="Wingdings 2"/>
              <a:buChar char=""/>
              <a:defRPr/>
            </a:pPr>
            <a:endParaRPr lang="en-US" dirty="0" smtClean="0"/>
          </a:p>
        </p:txBody>
      </p:sp>
      <p:sp>
        <p:nvSpPr>
          <p:cNvPr id="4403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B783303-EC5E-4532-AEF0-9FAD3FB4B1F4}" type="slidenum">
              <a:rPr lang="en-US">
                <a:solidFill>
                  <a:schemeClr val="tx2"/>
                </a:solidFill>
              </a:rPr>
              <a:pPr eaLnBrk="1" hangingPunct="1"/>
              <a:t>33</a:t>
            </a:fld>
            <a:endParaRPr lang="en-US">
              <a:solidFill>
                <a:schemeClr val="tx2"/>
              </a:solidFill>
            </a:endParaRPr>
          </a:p>
        </p:txBody>
      </p:sp>
      <p:sp>
        <p:nvSpPr>
          <p:cNvPr id="41986" name="Rectangle 2"/>
          <p:cNvSpPr>
            <a:spLocks noGrp="1" noChangeArrowheads="1"/>
          </p:cNvSpPr>
          <p:nvPr>
            <p:ph type="title"/>
          </p:nvPr>
        </p:nvSpPr>
        <p:spPr>
          <a:xfrm>
            <a:off x="457200" y="304800"/>
            <a:ext cx="8153400" cy="1050925"/>
          </a:xfrm>
        </p:spPr>
        <p:txBody>
          <a:bodyPr/>
          <a:lstStyle/>
          <a:p>
            <a:pPr fontAlgn="auto">
              <a:spcAft>
                <a:spcPts val="0"/>
              </a:spcAft>
              <a:defRPr/>
            </a:pPr>
            <a:r>
              <a:rPr lang="en-US" sz="3200" dirty="0" smtClean="0"/>
              <a:t>Step 2: Competitive Bidding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152400" y="1828800"/>
            <a:ext cx="8229600" cy="4114800"/>
          </a:xfrm>
        </p:spPr>
        <p:txBody>
          <a:bodyPr>
            <a:normAutofit lnSpcReduction="10000"/>
          </a:bodyPr>
          <a:lstStyle/>
          <a:p>
            <a:pPr marL="274320" indent="-274320" fontAlgn="auto">
              <a:lnSpc>
                <a:spcPct val="90000"/>
              </a:lnSpc>
              <a:spcAft>
                <a:spcPts val="0"/>
              </a:spcAft>
              <a:buClr>
                <a:schemeClr val="accent3"/>
              </a:buClr>
              <a:buFont typeface="Wingdings 2"/>
              <a:buChar char=""/>
              <a:defRPr/>
            </a:pPr>
            <a:r>
              <a:rPr lang="en-US" sz="2400" dirty="0" smtClean="0"/>
              <a:t>File online to begin procurement process</a:t>
            </a:r>
          </a:p>
          <a:p>
            <a:pPr marL="274320" indent="-274320" fontAlgn="auto">
              <a:lnSpc>
                <a:spcPct val="90000"/>
              </a:lnSpc>
              <a:spcAft>
                <a:spcPts val="0"/>
              </a:spcAft>
              <a:buClr>
                <a:schemeClr val="accent3"/>
              </a:buClr>
              <a:buFont typeface="Wingdings 2"/>
              <a:buChar char=""/>
              <a:defRPr/>
            </a:pPr>
            <a:r>
              <a:rPr lang="en-US" sz="2400" dirty="0" smtClean="0"/>
              <a:t>All 470’s posted on SLD web site </a:t>
            </a:r>
          </a:p>
          <a:p>
            <a:pPr marL="274320" indent="-274320" fontAlgn="auto">
              <a:lnSpc>
                <a:spcPct val="90000"/>
              </a:lnSpc>
              <a:spcAft>
                <a:spcPts val="0"/>
              </a:spcAft>
              <a:buClr>
                <a:schemeClr val="accent3"/>
              </a:buClr>
              <a:buFont typeface="Wingdings 2"/>
              <a:buChar char=""/>
              <a:defRPr/>
            </a:pPr>
            <a:r>
              <a:rPr lang="en-US" sz="2400" dirty="0" smtClean="0"/>
              <a:t>Cannot select vendor until 29</a:t>
            </a:r>
            <a:r>
              <a:rPr lang="en-US" sz="2400" baseline="30000" dirty="0" smtClean="0"/>
              <a:t>th</a:t>
            </a:r>
            <a:r>
              <a:rPr lang="en-US" sz="2400" dirty="0" smtClean="0"/>
              <a:t> day after 470 is posted</a:t>
            </a:r>
          </a:p>
          <a:p>
            <a:pPr marL="274320" indent="-274320" fontAlgn="auto">
              <a:lnSpc>
                <a:spcPct val="90000"/>
              </a:lnSpc>
              <a:spcAft>
                <a:spcPts val="0"/>
              </a:spcAft>
              <a:buClr>
                <a:schemeClr val="accent3"/>
              </a:buClr>
              <a:buFont typeface="Wingdings 2"/>
              <a:buChar char=""/>
              <a:defRPr/>
            </a:pPr>
            <a:r>
              <a:rPr lang="en-US" sz="2400" dirty="0" smtClean="0"/>
              <a:t>But must have Form posted on web </a:t>
            </a:r>
            <a:r>
              <a:rPr lang="en-US" sz="2400" u="sng" dirty="0" smtClean="0"/>
              <a:t>at least</a:t>
            </a:r>
            <a:r>
              <a:rPr lang="en-US" sz="2400" dirty="0" smtClean="0"/>
              <a:t> 29 days before the Form 471 window close (example: March 15 close = Feb 16 deadline)</a:t>
            </a:r>
          </a:p>
          <a:p>
            <a:pPr marL="640080" lvl="1" indent="-246888" fontAlgn="auto">
              <a:lnSpc>
                <a:spcPct val="90000"/>
              </a:lnSpc>
              <a:spcAft>
                <a:spcPts val="0"/>
              </a:spcAft>
              <a:buFont typeface="Wingdings 2"/>
              <a:buChar char=""/>
              <a:defRPr/>
            </a:pPr>
            <a:r>
              <a:rPr lang="en-US" dirty="0" smtClean="0"/>
              <a:t>Don’t wait this long</a:t>
            </a:r>
          </a:p>
          <a:p>
            <a:pPr marL="640080" lvl="1" indent="-246888" fontAlgn="auto">
              <a:lnSpc>
                <a:spcPct val="90000"/>
              </a:lnSpc>
              <a:spcAft>
                <a:spcPts val="0"/>
              </a:spcAft>
              <a:buFont typeface="Wingdings 2"/>
              <a:buChar char=""/>
              <a:defRPr/>
            </a:pPr>
            <a:r>
              <a:rPr lang="en-US" dirty="0" smtClean="0"/>
              <a:t>File 470 by Thanksgiving, if possible</a:t>
            </a:r>
          </a:p>
          <a:p>
            <a:pPr marL="274320" indent="-274320" fontAlgn="auto">
              <a:lnSpc>
                <a:spcPct val="90000"/>
              </a:lnSpc>
              <a:spcAft>
                <a:spcPts val="0"/>
              </a:spcAft>
              <a:buClr>
                <a:schemeClr val="accent3"/>
              </a:buClr>
              <a:buFont typeface="Wingdings 2"/>
              <a:buChar char=""/>
              <a:defRPr/>
            </a:pPr>
            <a:r>
              <a:rPr lang="en-US" sz="2400" dirty="0" err="1" smtClean="0"/>
              <a:t>eCertify</a:t>
            </a:r>
            <a:r>
              <a:rPr lang="en-US" sz="2400" dirty="0" smtClean="0"/>
              <a:t>! (or mail certification page to SLD if you don’t have PIN)</a:t>
            </a:r>
          </a:p>
          <a:p>
            <a:pPr marL="274320" indent="-274320" fontAlgn="auto">
              <a:lnSpc>
                <a:spcPct val="90000"/>
              </a:lnSpc>
              <a:spcAft>
                <a:spcPts val="0"/>
              </a:spcAft>
              <a:buClr>
                <a:schemeClr val="accent3"/>
              </a:buClr>
              <a:buFont typeface="Wingdings" pitchFamily="2" charset="2"/>
              <a:buNone/>
              <a:defRPr/>
            </a:pPr>
            <a:endParaRPr lang="en-US" sz="2400" dirty="0" smtClean="0"/>
          </a:p>
          <a:p>
            <a:pPr marL="274320" indent="-274320" fontAlgn="auto">
              <a:lnSpc>
                <a:spcPct val="90000"/>
              </a:lnSpc>
              <a:spcAft>
                <a:spcPts val="0"/>
              </a:spcAft>
              <a:buClr>
                <a:schemeClr val="accent3"/>
              </a:buClr>
              <a:buFont typeface="Wingdings 2"/>
              <a:buChar char=""/>
              <a:defRPr/>
            </a:pPr>
            <a:endParaRPr lang="en-US" sz="2400" dirty="0" smtClean="0"/>
          </a:p>
        </p:txBody>
      </p:sp>
      <p:sp>
        <p:nvSpPr>
          <p:cNvPr id="4505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D9C058C-0077-4A94-96CF-393CB10737D8}" type="slidenum">
              <a:rPr lang="en-US">
                <a:solidFill>
                  <a:schemeClr val="tx2"/>
                </a:solidFill>
              </a:rPr>
              <a:pPr eaLnBrk="1" hangingPunct="1"/>
              <a:t>34</a:t>
            </a:fld>
            <a:endParaRPr lang="en-US">
              <a:solidFill>
                <a:schemeClr val="tx2"/>
              </a:solidFill>
            </a:endParaRPr>
          </a:p>
        </p:txBody>
      </p:sp>
      <p:sp>
        <p:nvSpPr>
          <p:cNvPr id="43010" name="Rectangle 2"/>
          <p:cNvSpPr>
            <a:spLocks noGrp="1" noChangeArrowheads="1"/>
          </p:cNvSpPr>
          <p:nvPr>
            <p:ph type="title"/>
          </p:nvPr>
        </p:nvSpPr>
        <p:spPr>
          <a:xfrm>
            <a:off x="457200" y="381000"/>
            <a:ext cx="8229600" cy="912813"/>
          </a:xfrm>
        </p:spPr>
        <p:txBody>
          <a:bodyPr/>
          <a:lstStyle/>
          <a:p>
            <a:pPr fontAlgn="auto">
              <a:spcAft>
                <a:spcPts val="0"/>
              </a:spcAft>
              <a:defRPr/>
            </a:pPr>
            <a:r>
              <a:rPr lang="en-US" sz="3200" dirty="0" smtClean="0"/>
              <a:t>How? Must Use Form 470*</a:t>
            </a:r>
          </a:p>
        </p:txBody>
      </p:sp>
      <p:sp>
        <p:nvSpPr>
          <p:cNvPr id="45061" name="AutoShape 4"/>
          <p:cNvSpPr>
            <a:spLocks noChangeArrowheads="1"/>
          </p:cNvSpPr>
          <p:nvPr/>
        </p:nvSpPr>
        <p:spPr bwMode="auto">
          <a:xfrm rot="-1200000">
            <a:off x="6827838" y="5191125"/>
            <a:ext cx="2089150" cy="1419225"/>
          </a:xfrm>
          <a:prstGeom prst="irregularSeal2">
            <a:avLst/>
          </a:prstGeom>
          <a:solidFill>
            <a:srgbClr val="FF0000"/>
          </a:solidFill>
          <a:ln w="9525">
            <a:solidFill>
              <a:schemeClr val="tx1"/>
            </a:solidFill>
            <a:miter lim="800000"/>
            <a:headEnd/>
            <a:tailEnd/>
          </a:ln>
        </p:spPr>
        <p:txBody>
          <a:bodyPr wrap="none" anchor="ctr"/>
          <a:lstStyle/>
          <a:p>
            <a:pPr algn="ctr"/>
            <a:r>
              <a:rPr lang="en-US" sz="2400"/>
              <a:t>Read the</a:t>
            </a:r>
          </a:p>
          <a:p>
            <a:pPr algn="ctr"/>
            <a:r>
              <a:rPr lang="en-US" sz="2400"/>
              <a:t>Instructions!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a:xfrm>
            <a:off x="228600" y="1600200"/>
            <a:ext cx="8153400" cy="5043488"/>
          </a:xfrm>
        </p:spPr>
        <p:txBody>
          <a:bodyPr/>
          <a:lstStyle/>
          <a:p>
            <a:pPr marL="274320" indent="-274320" fontAlgn="auto">
              <a:spcAft>
                <a:spcPts val="0"/>
              </a:spcAft>
              <a:buClr>
                <a:schemeClr val="accent3"/>
              </a:buClr>
              <a:buFont typeface="Wingdings 2"/>
              <a:buChar char=""/>
              <a:defRPr/>
            </a:pPr>
            <a:r>
              <a:rPr lang="en-US" sz="2400" dirty="0"/>
              <a:t>Must be </a:t>
            </a:r>
            <a:r>
              <a:rPr lang="en-US" sz="2400" dirty="0">
                <a:solidFill>
                  <a:srgbClr val="0070C0"/>
                </a:solidFill>
              </a:rPr>
              <a:t>fair and open </a:t>
            </a:r>
            <a:r>
              <a:rPr lang="en-US" sz="2400" dirty="0" smtClean="0"/>
              <a:t>process</a:t>
            </a:r>
          </a:p>
          <a:p>
            <a:pPr marL="274320" indent="-274320" fontAlgn="auto">
              <a:spcAft>
                <a:spcPts val="0"/>
              </a:spcAft>
              <a:buClr>
                <a:schemeClr val="accent3"/>
              </a:buClr>
              <a:buFont typeface="Wingdings 2"/>
              <a:buChar char=""/>
              <a:defRPr/>
            </a:pPr>
            <a:r>
              <a:rPr lang="en-US" sz="2400" dirty="0" smtClean="0"/>
              <a:t>Provide as much detail as possible so bidders can respond </a:t>
            </a:r>
          </a:p>
          <a:p>
            <a:pPr marL="274320" indent="-274320" fontAlgn="auto">
              <a:spcAft>
                <a:spcPts val="0"/>
              </a:spcAft>
              <a:buClr>
                <a:schemeClr val="accent3"/>
              </a:buClr>
              <a:buFont typeface="Wingdings 2"/>
              <a:buChar char=""/>
              <a:defRPr/>
            </a:pPr>
            <a:r>
              <a:rPr lang="en-US" sz="2400" dirty="0" smtClean="0"/>
              <a:t>Be sure to post in proper category</a:t>
            </a:r>
          </a:p>
          <a:p>
            <a:pPr marL="640080" lvl="1" indent="-246888" fontAlgn="auto">
              <a:spcAft>
                <a:spcPts val="0"/>
              </a:spcAft>
              <a:buFont typeface="Wingdings 2"/>
              <a:buChar char=""/>
              <a:defRPr/>
            </a:pPr>
            <a:r>
              <a:rPr lang="en-US" dirty="0" smtClean="0"/>
              <a:t>If unsure, post in multiple categories</a:t>
            </a:r>
          </a:p>
          <a:p>
            <a:pPr marL="274320" indent="-274320" fontAlgn="auto">
              <a:spcAft>
                <a:spcPts val="0"/>
              </a:spcAft>
              <a:buClr>
                <a:schemeClr val="accent3"/>
              </a:buClr>
              <a:buFont typeface="Wingdings 2"/>
              <a:buChar char=""/>
              <a:defRPr/>
            </a:pPr>
            <a:r>
              <a:rPr lang="en-US" sz="2400" dirty="0" smtClean="0"/>
              <a:t>File single or multiple 470s (up to you)</a:t>
            </a:r>
          </a:p>
          <a:p>
            <a:pPr marL="274320" indent="-274320" fontAlgn="auto">
              <a:spcAft>
                <a:spcPts val="0"/>
              </a:spcAft>
              <a:buClr>
                <a:schemeClr val="accent3"/>
              </a:buClr>
              <a:buFont typeface="Wingdings 2"/>
              <a:buChar char=""/>
              <a:defRPr/>
            </a:pPr>
            <a:r>
              <a:rPr lang="en-US" sz="2400" dirty="0" smtClean="0"/>
              <a:t>Review Checklist before submitting your 470* </a:t>
            </a:r>
          </a:p>
          <a:p>
            <a:pPr marL="274320" indent="-274320" algn="ctr" fontAlgn="auto">
              <a:lnSpc>
                <a:spcPct val="80000"/>
              </a:lnSpc>
              <a:spcAft>
                <a:spcPts val="0"/>
              </a:spcAft>
              <a:buClr>
                <a:schemeClr val="accent3"/>
              </a:buClr>
              <a:buFont typeface="Wingdings" pitchFamily="2" charset="2"/>
              <a:buNone/>
              <a:defRPr/>
            </a:pPr>
            <a:endParaRPr lang="en-US" dirty="0" smtClean="0"/>
          </a:p>
        </p:txBody>
      </p:sp>
      <p:sp>
        <p:nvSpPr>
          <p:cNvPr id="4608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DCDCA84-CB2F-4197-86E8-7938E99CA3DC}" type="slidenum">
              <a:rPr lang="en-US">
                <a:solidFill>
                  <a:schemeClr val="tx2"/>
                </a:solidFill>
              </a:rPr>
              <a:pPr eaLnBrk="1" hangingPunct="1"/>
              <a:t>35</a:t>
            </a:fld>
            <a:endParaRPr lang="en-US">
              <a:solidFill>
                <a:schemeClr val="tx2"/>
              </a:solidFill>
            </a:endParaRPr>
          </a:p>
        </p:txBody>
      </p:sp>
      <p:sp>
        <p:nvSpPr>
          <p:cNvPr id="44034" name="Rectangle 2"/>
          <p:cNvSpPr>
            <a:spLocks noGrp="1" noChangeArrowheads="1"/>
          </p:cNvSpPr>
          <p:nvPr>
            <p:ph type="title"/>
          </p:nvPr>
        </p:nvSpPr>
        <p:spPr>
          <a:xfrm>
            <a:off x="457200" y="152400"/>
            <a:ext cx="8382000" cy="1311275"/>
          </a:xfrm>
        </p:spPr>
        <p:txBody>
          <a:bodyPr/>
          <a:lstStyle/>
          <a:p>
            <a:pPr fontAlgn="auto">
              <a:spcAft>
                <a:spcPts val="0"/>
              </a:spcAft>
              <a:defRPr/>
            </a:pPr>
            <a:r>
              <a:rPr lang="en-US" sz="3200" dirty="0" smtClean="0"/>
              <a:t>Competitive Bidding: Form 470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indent="-274320" fontAlgn="auto">
              <a:spcAft>
                <a:spcPts val="0"/>
              </a:spcAft>
              <a:buClr>
                <a:schemeClr val="accent3"/>
              </a:buClr>
              <a:buFont typeface="Wingdings 2"/>
              <a:buChar char=""/>
              <a:defRPr/>
            </a:pPr>
            <a:r>
              <a:rPr lang="en-US" dirty="0" smtClean="0"/>
              <a:t>New 470 removes many of the unused features and questions</a:t>
            </a:r>
          </a:p>
          <a:p>
            <a:pPr marL="640080" lvl="1" indent="-246888" fontAlgn="auto">
              <a:spcAft>
                <a:spcPts val="0"/>
              </a:spcAft>
              <a:buFont typeface="Wingdings 2"/>
              <a:buChar char=""/>
              <a:defRPr/>
            </a:pPr>
            <a:r>
              <a:rPr lang="en-US" dirty="0" smtClean="0"/>
              <a:t>MTM/contract/multi-year contract checkboxes</a:t>
            </a:r>
          </a:p>
          <a:p>
            <a:pPr marL="640080" lvl="1" indent="-246888" fontAlgn="auto">
              <a:spcAft>
                <a:spcPts val="0"/>
              </a:spcAft>
              <a:buFont typeface="Wingdings 2"/>
              <a:buChar char=""/>
              <a:defRPr/>
            </a:pPr>
            <a:r>
              <a:rPr lang="en-US" dirty="0" smtClean="0"/>
              <a:t>BEAR/SPI preference question</a:t>
            </a:r>
          </a:p>
          <a:p>
            <a:pPr marL="640080" lvl="1" indent="-246888" fontAlgn="auto">
              <a:spcAft>
                <a:spcPts val="0"/>
              </a:spcAft>
              <a:buFont typeface="Wingdings 2"/>
              <a:buChar char=""/>
              <a:defRPr/>
            </a:pPr>
            <a:r>
              <a:rPr lang="en-US" dirty="0" smtClean="0"/>
              <a:t>Ineligible entities section</a:t>
            </a:r>
          </a:p>
          <a:p>
            <a:pPr marL="640080" lvl="1" indent="-246888" fontAlgn="auto">
              <a:spcAft>
                <a:spcPts val="0"/>
              </a:spcAft>
              <a:buFont typeface="Wingdings 2"/>
              <a:buChar char=""/>
              <a:defRPr/>
            </a:pPr>
            <a:r>
              <a:rPr lang="en-US" dirty="0" smtClean="0"/>
              <a:t>Necessary resources checkboxes</a:t>
            </a:r>
          </a:p>
          <a:p>
            <a:pPr marL="640080" lvl="1" indent="-246888" fontAlgn="auto">
              <a:spcAft>
                <a:spcPts val="0"/>
              </a:spcAft>
              <a:buFont typeface="Wingdings 2"/>
              <a:buChar char=""/>
              <a:defRPr/>
            </a:pPr>
            <a:r>
              <a:rPr lang="en-US" dirty="0" smtClean="0"/>
              <a:t>Area codes and phone pre-fixes section</a:t>
            </a:r>
          </a:p>
          <a:p>
            <a:pPr marL="274320" indent="-274320" fontAlgn="auto">
              <a:spcAft>
                <a:spcPts val="0"/>
              </a:spcAft>
              <a:buClr>
                <a:schemeClr val="accent3"/>
              </a:buClr>
              <a:buFont typeface="Wingdings 2"/>
              <a:buChar char=""/>
              <a:defRPr/>
            </a:pPr>
            <a:r>
              <a:rPr lang="en-US" dirty="0" smtClean="0"/>
              <a:t>Added item for consultant registration number</a:t>
            </a:r>
          </a:p>
        </p:txBody>
      </p:sp>
      <p:sp>
        <p:nvSpPr>
          <p:cNvPr id="47107"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2421159-3DF0-44FE-AA19-0C49EEC8DF17}" type="slidenum">
              <a:rPr lang="en-US">
                <a:solidFill>
                  <a:schemeClr val="tx2"/>
                </a:solidFill>
              </a:rPr>
              <a:pPr eaLnBrk="1" hangingPunct="1"/>
              <a:t>36</a:t>
            </a:fld>
            <a:endParaRPr lang="en-US">
              <a:solidFill>
                <a:schemeClr val="tx2"/>
              </a:solidFill>
            </a:endParaRPr>
          </a:p>
        </p:txBody>
      </p:sp>
      <p:sp>
        <p:nvSpPr>
          <p:cNvPr id="45058" name="Title 1"/>
          <p:cNvSpPr>
            <a:spLocks noGrp="1"/>
          </p:cNvSpPr>
          <p:nvPr>
            <p:ph type="title"/>
          </p:nvPr>
        </p:nvSpPr>
        <p:spPr/>
        <p:txBody>
          <a:bodyPr/>
          <a:lstStyle/>
          <a:p>
            <a:pPr fontAlgn="auto">
              <a:spcAft>
                <a:spcPts val="0"/>
              </a:spcAft>
              <a:defRPr/>
            </a:pPr>
            <a:r>
              <a:rPr lang="en-US" sz="3200" dirty="0" smtClean="0"/>
              <a:t>New Form 470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274320" fontAlgn="auto">
              <a:spcAft>
                <a:spcPts val="0"/>
              </a:spcAft>
              <a:defRPr/>
            </a:pPr>
            <a:r>
              <a:rPr lang="en-US" sz="2600" dirty="0"/>
              <a:t>Have a relationship with service providers that would </a:t>
            </a:r>
            <a:r>
              <a:rPr lang="en-US" sz="2600" dirty="0">
                <a:solidFill>
                  <a:srgbClr val="C00000"/>
                </a:solidFill>
              </a:rPr>
              <a:t>unfairly influence </a:t>
            </a:r>
            <a:r>
              <a:rPr lang="en-US" sz="2600" dirty="0"/>
              <a:t>the outcome of the competition</a:t>
            </a:r>
          </a:p>
          <a:p>
            <a:pPr marL="274320" fontAlgn="auto">
              <a:spcAft>
                <a:spcPts val="0"/>
              </a:spcAft>
              <a:defRPr/>
            </a:pPr>
            <a:r>
              <a:rPr lang="en-US" sz="2600" dirty="0"/>
              <a:t>Furnish service providers with inside competitive information</a:t>
            </a:r>
          </a:p>
          <a:p>
            <a:pPr marL="274320" fontAlgn="auto">
              <a:spcAft>
                <a:spcPts val="0"/>
              </a:spcAft>
              <a:defRPr/>
            </a:pPr>
            <a:r>
              <a:rPr lang="en-US" sz="2600" dirty="0"/>
              <a:t>Provide information or grant meetings to only some bidders</a:t>
            </a:r>
          </a:p>
          <a:p>
            <a:pPr marL="274320" fontAlgn="auto">
              <a:spcAft>
                <a:spcPts val="0"/>
              </a:spcAft>
              <a:defRPr/>
            </a:pPr>
            <a:r>
              <a:rPr lang="en-US" sz="2600" dirty="0"/>
              <a:t>Have ownership interest in a service provider’s company competing for services</a:t>
            </a:r>
          </a:p>
          <a:p>
            <a:pPr marL="274320" fontAlgn="auto">
              <a:spcAft>
                <a:spcPts val="0"/>
              </a:spcAft>
              <a:defRPr/>
            </a:pPr>
            <a:r>
              <a:rPr lang="en-US" sz="2600" dirty="0"/>
              <a:t>Violate applicant’s own regulations or policies</a:t>
            </a:r>
          </a:p>
          <a:p>
            <a:pPr marL="274320" fontAlgn="auto">
              <a:spcAft>
                <a:spcPts val="0"/>
              </a:spcAft>
              <a:defRPr/>
            </a:pPr>
            <a:r>
              <a:rPr lang="en-US" sz="2600" dirty="0"/>
              <a:t>Violate gifts rules</a:t>
            </a:r>
          </a:p>
          <a:p>
            <a:pPr marL="274320" fontAlgn="auto">
              <a:spcAft>
                <a:spcPts val="0"/>
              </a:spcAft>
              <a:defRPr/>
            </a:pPr>
            <a:endParaRPr lang="en-US" dirty="0"/>
          </a:p>
        </p:txBody>
      </p:sp>
      <p:sp>
        <p:nvSpPr>
          <p:cNvPr id="48131"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C7C5297-7218-46E3-8E14-47797E9F2A87}" type="slidenum">
              <a:rPr lang="en-US">
                <a:solidFill>
                  <a:schemeClr val="tx2"/>
                </a:solidFill>
              </a:rPr>
              <a:pPr eaLnBrk="1" hangingPunct="1"/>
              <a:t>37</a:t>
            </a:fld>
            <a:endParaRPr lang="en-US">
              <a:solidFill>
                <a:schemeClr val="tx2"/>
              </a:solidFill>
            </a:endParaRPr>
          </a:p>
        </p:txBody>
      </p:sp>
      <p:sp>
        <p:nvSpPr>
          <p:cNvPr id="4" name="Title 3"/>
          <p:cNvSpPr>
            <a:spLocks noGrp="1"/>
          </p:cNvSpPr>
          <p:nvPr>
            <p:ph type="title"/>
          </p:nvPr>
        </p:nvSpPr>
        <p:spPr/>
        <p:txBody>
          <a:bodyPr/>
          <a:lstStyle/>
          <a:p>
            <a:pPr fontAlgn="auto">
              <a:spcAft>
                <a:spcPts val="0"/>
              </a:spcAft>
              <a:defRPr/>
            </a:pPr>
            <a:r>
              <a:rPr lang="en-US" dirty="0" smtClean="0"/>
              <a:t>APPLICANTS CANNOT...</a:t>
            </a:r>
            <a:endParaRPr lang="en-US" dirty="0"/>
          </a:p>
        </p:txBody>
      </p:sp>
      <p:pic>
        <p:nvPicPr>
          <p:cNvPr id="48133" name="Picture 7" descr="MCj034082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5486400"/>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828800"/>
            <a:ext cx="8407400" cy="4406900"/>
          </a:xfrm>
        </p:spPr>
        <p:txBody>
          <a:bodyPr/>
          <a:lstStyle/>
          <a:p>
            <a:pPr marL="274320" fontAlgn="auto">
              <a:lnSpc>
                <a:spcPct val="90000"/>
              </a:lnSpc>
              <a:spcAft>
                <a:spcPts val="0"/>
              </a:spcAft>
              <a:buFont typeface="Wingdings" pitchFamily="2" charset="2"/>
              <a:buChar char="§"/>
              <a:defRPr/>
            </a:pPr>
            <a:r>
              <a:rPr lang="en-US" sz="2400" dirty="0"/>
              <a:t>Have pre-bidding discussions with potential bidders as long as that doesn’t lead to one bidder having “inside” information</a:t>
            </a:r>
          </a:p>
          <a:p>
            <a:pPr marL="274320" fontAlgn="auto">
              <a:spcAft>
                <a:spcPts val="0"/>
              </a:spcAft>
              <a:buFont typeface="Wingdings" pitchFamily="2" charset="2"/>
              <a:buChar char="§"/>
              <a:defRPr/>
            </a:pPr>
            <a:r>
              <a:rPr lang="en-US" sz="2400" dirty="0"/>
              <a:t>Attend product demonstrations</a:t>
            </a:r>
          </a:p>
          <a:p>
            <a:pPr marL="274320" fontAlgn="auto">
              <a:spcAft>
                <a:spcPts val="0"/>
              </a:spcAft>
              <a:buFont typeface="Wingdings" pitchFamily="2" charset="2"/>
              <a:buChar char="§"/>
              <a:defRPr/>
            </a:pPr>
            <a:r>
              <a:rPr lang="en-US" sz="2400" dirty="0"/>
              <a:t>Encourage and seek vendors to bid </a:t>
            </a:r>
          </a:p>
          <a:p>
            <a:pPr marL="274320" fontAlgn="auto">
              <a:spcAft>
                <a:spcPts val="0"/>
              </a:spcAft>
              <a:buFont typeface="Wingdings" pitchFamily="2" charset="2"/>
              <a:buChar char="§"/>
              <a:defRPr/>
            </a:pPr>
            <a:r>
              <a:rPr lang="en-US" sz="2400" dirty="0"/>
              <a:t>Do research to determine what cost-effective solutions are available</a:t>
            </a:r>
          </a:p>
          <a:p>
            <a:pPr marL="274320" fontAlgn="auto">
              <a:spcAft>
                <a:spcPts val="0"/>
              </a:spcAft>
              <a:defRPr/>
            </a:pPr>
            <a:endParaRPr lang="en-US" dirty="0"/>
          </a:p>
        </p:txBody>
      </p:sp>
      <p:sp>
        <p:nvSpPr>
          <p:cNvPr id="49155"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A3D35BF-708F-4414-8B02-52EF1A7EDBD2}" type="slidenum">
              <a:rPr lang="en-US">
                <a:solidFill>
                  <a:schemeClr val="tx2"/>
                </a:solidFill>
              </a:rPr>
              <a:pPr eaLnBrk="1" hangingPunct="1"/>
              <a:t>38</a:t>
            </a:fld>
            <a:endParaRPr lang="en-US">
              <a:solidFill>
                <a:schemeClr val="tx2"/>
              </a:solidFill>
            </a:endParaRPr>
          </a:p>
        </p:txBody>
      </p:sp>
      <p:sp>
        <p:nvSpPr>
          <p:cNvPr id="4" name="Title 3"/>
          <p:cNvSpPr>
            <a:spLocks noGrp="1"/>
          </p:cNvSpPr>
          <p:nvPr>
            <p:ph type="title"/>
          </p:nvPr>
        </p:nvSpPr>
        <p:spPr/>
        <p:txBody>
          <a:bodyPr/>
          <a:lstStyle/>
          <a:p>
            <a:pPr fontAlgn="auto">
              <a:spcAft>
                <a:spcPts val="0"/>
              </a:spcAft>
              <a:defRPr/>
            </a:pPr>
            <a:r>
              <a:rPr lang="en-US" dirty="0" smtClean="0"/>
              <a:t>APPLICANTS CAN...</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Autofit/>
          </a:bodyPr>
          <a:lstStyle/>
          <a:p>
            <a:pPr marL="274320" indent="-274320" fontAlgn="auto">
              <a:spcAft>
                <a:spcPts val="0"/>
              </a:spcAft>
              <a:buClr>
                <a:schemeClr val="accent3"/>
              </a:buClr>
              <a:buFont typeface="Wingdings 2"/>
              <a:buChar char=""/>
              <a:defRPr/>
            </a:pPr>
            <a:r>
              <a:rPr lang="en-US" sz="2400" dirty="0" smtClean="0"/>
              <a:t>Offer neutral technical assistance on development of technology plan</a:t>
            </a:r>
          </a:p>
          <a:p>
            <a:pPr marL="640080" lvl="1" indent="-246888" fontAlgn="auto">
              <a:spcAft>
                <a:spcPts val="0"/>
              </a:spcAft>
              <a:buFont typeface="Wingdings 2"/>
              <a:buChar char=""/>
              <a:defRPr/>
            </a:pPr>
            <a:r>
              <a:rPr lang="en-US" sz="1800" dirty="0" smtClean="0"/>
              <a:t>Cannot exert undue influence on applicant's ability to conduct a fair and open competitive bidding</a:t>
            </a:r>
          </a:p>
          <a:p>
            <a:pPr marL="274320" indent="-274320" fontAlgn="auto">
              <a:spcAft>
                <a:spcPts val="0"/>
              </a:spcAft>
              <a:buClr>
                <a:schemeClr val="accent3"/>
              </a:buClr>
              <a:buFont typeface="Wingdings 2"/>
              <a:buChar char=""/>
              <a:defRPr/>
            </a:pPr>
            <a:r>
              <a:rPr lang="en-US" sz="2400" dirty="0"/>
              <a:t>A</a:t>
            </a:r>
            <a:r>
              <a:rPr lang="en-US" sz="2400" dirty="0" smtClean="0"/>
              <a:t>nswer general questions about the products and services they sell in response to applicant inquiries</a:t>
            </a:r>
          </a:p>
          <a:p>
            <a:pPr marL="274320" indent="-274320" fontAlgn="auto">
              <a:spcAft>
                <a:spcPts val="0"/>
              </a:spcAft>
              <a:buClr>
                <a:schemeClr val="accent3"/>
              </a:buClr>
              <a:buFont typeface="Wingdings 2"/>
              <a:buChar char=""/>
              <a:defRPr/>
            </a:pPr>
            <a:r>
              <a:rPr lang="en-US" sz="2400" dirty="0"/>
              <a:t>A</a:t>
            </a:r>
            <a:r>
              <a:rPr lang="en-US" sz="2400" dirty="0" smtClean="0"/>
              <a:t>ssist with Form 471 Item 21 attachment</a:t>
            </a:r>
          </a:p>
          <a:p>
            <a:pPr marL="274320" indent="-274320" fontAlgn="auto">
              <a:spcAft>
                <a:spcPts val="0"/>
              </a:spcAft>
              <a:buClr>
                <a:schemeClr val="accent3"/>
              </a:buClr>
              <a:buFont typeface="Wingdings 2"/>
              <a:buChar char=""/>
              <a:defRPr/>
            </a:pPr>
            <a:r>
              <a:rPr lang="en-US" sz="2400" dirty="0"/>
              <a:t>P</a:t>
            </a:r>
            <a:r>
              <a:rPr lang="en-US" sz="2400" dirty="0" smtClean="0"/>
              <a:t>rovide information to applicants to assist with responding to PIA questions but applicant must respond to PIA</a:t>
            </a:r>
          </a:p>
          <a:p>
            <a:pPr marL="274320" indent="-274320" fontAlgn="auto">
              <a:spcAft>
                <a:spcPts val="0"/>
              </a:spcAft>
              <a:buClr>
                <a:schemeClr val="accent3"/>
              </a:buClr>
              <a:buFont typeface="Wingdings 2"/>
              <a:buChar char=""/>
              <a:defRPr/>
            </a:pPr>
            <a:r>
              <a:rPr lang="en-US" sz="2400" dirty="0"/>
              <a:t>P</a:t>
            </a:r>
            <a:r>
              <a:rPr lang="en-US" sz="2400" dirty="0" smtClean="0"/>
              <a:t>rovide assistance with service substitutions and other post-commitment activities but applicant must certify</a:t>
            </a:r>
            <a:endParaRPr lang="en-US" sz="2400" dirty="0"/>
          </a:p>
        </p:txBody>
      </p:sp>
      <p:sp>
        <p:nvSpPr>
          <p:cNvPr id="50179"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5FE7C79-2F5F-49E7-9EA7-DB1AF41B0CF7}" type="slidenum">
              <a:rPr lang="en-US">
                <a:solidFill>
                  <a:schemeClr val="tx2"/>
                </a:solidFill>
              </a:rPr>
              <a:pPr eaLnBrk="1" hangingPunct="1"/>
              <a:t>39</a:t>
            </a:fld>
            <a:endParaRPr lang="en-US">
              <a:solidFill>
                <a:schemeClr val="tx2"/>
              </a:solidFill>
            </a:endParaRPr>
          </a:p>
        </p:txBody>
      </p:sp>
      <p:sp>
        <p:nvSpPr>
          <p:cNvPr id="2" name="Title 1"/>
          <p:cNvSpPr>
            <a:spLocks noGrp="1"/>
          </p:cNvSpPr>
          <p:nvPr>
            <p:ph type="title"/>
          </p:nvPr>
        </p:nvSpPr>
        <p:spPr/>
        <p:txBody>
          <a:bodyPr>
            <a:normAutofit/>
          </a:bodyPr>
          <a:lstStyle/>
          <a:p>
            <a:pPr fontAlgn="auto">
              <a:spcAft>
                <a:spcPts val="0"/>
              </a:spcAft>
              <a:defRPr/>
            </a:pPr>
            <a:r>
              <a:rPr lang="en-US" sz="3200" dirty="0" smtClean="0"/>
              <a:t>Service </a:t>
            </a:r>
            <a:r>
              <a:rPr lang="en-US" sz="3200" dirty="0" err="1" smtClean="0"/>
              <a:t>ProviderS</a:t>
            </a:r>
            <a:r>
              <a:rPr lang="en-US" sz="3200" dirty="0" smtClean="0"/>
              <a:t> CAN...</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457200" y="1752600"/>
            <a:ext cx="8229600" cy="4389438"/>
          </a:xfrm>
        </p:spPr>
        <p:txBody>
          <a:bodyPr/>
          <a:lstStyle/>
          <a:p>
            <a:pPr marL="274320" indent="-274320" fontAlgn="auto">
              <a:spcAft>
                <a:spcPts val="0"/>
              </a:spcAft>
              <a:buClr>
                <a:schemeClr val="accent3"/>
              </a:buClr>
              <a:buFont typeface="Wingdings 2"/>
              <a:buChar char=""/>
              <a:defRPr/>
            </a:pPr>
            <a:r>
              <a:rPr lang="en-US" sz="2400" dirty="0" smtClean="0"/>
              <a:t>Telecommunications Act of 1996 established “Universal Service Discount Program for Schools and Libraries”</a:t>
            </a:r>
          </a:p>
          <a:p>
            <a:pPr marL="274320" indent="-274320" fontAlgn="auto">
              <a:spcAft>
                <a:spcPts val="0"/>
              </a:spcAft>
              <a:buClr>
                <a:schemeClr val="accent3"/>
              </a:buClr>
              <a:buFont typeface="Wingdings 2"/>
              <a:buChar char=""/>
              <a:defRPr/>
            </a:pPr>
            <a:r>
              <a:rPr lang="en-US" sz="2400" dirty="0" smtClean="0"/>
              <a:t>Annual $2.25 billion program, adjusted for inflation</a:t>
            </a:r>
          </a:p>
          <a:p>
            <a:pPr marL="640080" lvl="1" indent="-246888" fontAlgn="auto">
              <a:spcAft>
                <a:spcPts val="0"/>
              </a:spcAft>
              <a:buFont typeface="Wingdings 2"/>
              <a:buChar char=""/>
              <a:defRPr/>
            </a:pPr>
            <a:r>
              <a:rPr lang="en-US" sz="2200" dirty="0" smtClean="0"/>
              <a:t>Funding years named for the year in which they begin</a:t>
            </a:r>
          </a:p>
          <a:p>
            <a:pPr marL="640080" lvl="1" indent="-246888" fontAlgn="auto">
              <a:spcAft>
                <a:spcPts val="0"/>
              </a:spcAft>
              <a:buFont typeface="Wingdings 2"/>
              <a:buChar char=""/>
              <a:defRPr/>
            </a:pPr>
            <a:r>
              <a:rPr lang="en-US" sz="2200" dirty="0" smtClean="0"/>
              <a:t>FY 2012 = July 1, 2012 – June 30, 2013</a:t>
            </a:r>
          </a:p>
          <a:p>
            <a:pPr marL="274320" indent="-274320" fontAlgn="auto">
              <a:spcAft>
                <a:spcPts val="0"/>
              </a:spcAft>
              <a:buClr>
                <a:schemeClr val="accent3"/>
              </a:buClr>
              <a:buFont typeface="Wingdings 2"/>
              <a:buChar char=""/>
              <a:defRPr/>
            </a:pPr>
            <a:r>
              <a:rPr lang="en-US" sz="2400" dirty="0" smtClean="0"/>
              <a:t>Provides 20-90% discounts on eligible services</a:t>
            </a:r>
          </a:p>
          <a:p>
            <a:pPr marL="274320" indent="-274320" fontAlgn="auto">
              <a:spcAft>
                <a:spcPts val="0"/>
              </a:spcAft>
              <a:buClr>
                <a:schemeClr val="accent3"/>
              </a:buClr>
              <a:buFont typeface="Wingdings 2"/>
              <a:buChar char=""/>
              <a:defRPr/>
            </a:pPr>
            <a:r>
              <a:rPr lang="en-US" sz="2400" dirty="0" smtClean="0"/>
              <a:t>Fund made up from charges on your phone bills</a:t>
            </a:r>
          </a:p>
          <a:p>
            <a:pPr marL="274320" indent="-274320" fontAlgn="auto">
              <a:spcAft>
                <a:spcPts val="0"/>
              </a:spcAft>
              <a:buClr>
                <a:schemeClr val="accent3"/>
              </a:buClr>
              <a:buFont typeface="Wingdings 2"/>
              <a:buChar char=""/>
              <a:defRPr/>
            </a:pPr>
            <a:r>
              <a:rPr lang="en-US" sz="2400" dirty="0" smtClean="0"/>
              <a:t>Not a typical grant program</a:t>
            </a:r>
          </a:p>
          <a:p>
            <a:pPr marL="274320" indent="-274320" fontAlgn="auto">
              <a:spcAft>
                <a:spcPts val="0"/>
              </a:spcAft>
              <a:buClr>
                <a:schemeClr val="accent3"/>
              </a:buClr>
              <a:buFont typeface="Wingdings 2"/>
              <a:buChar char=""/>
              <a:defRPr/>
            </a:pPr>
            <a:endParaRPr lang="en-US" sz="2400" dirty="0" smtClean="0"/>
          </a:p>
          <a:p>
            <a:pPr marL="640080" lvl="1" indent="-246888" fontAlgn="auto">
              <a:lnSpc>
                <a:spcPct val="80000"/>
              </a:lnSpc>
              <a:spcAft>
                <a:spcPts val="0"/>
              </a:spcAft>
              <a:buFont typeface="Wingdings 2"/>
              <a:buNone/>
              <a:defRPr/>
            </a:pPr>
            <a:endParaRPr lang="en-US" dirty="0" smtClean="0"/>
          </a:p>
        </p:txBody>
      </p:sp>
      <p:sp>
        <p:nvSpPr>
          <p:cNvPr id="1433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A5CC173-3A9D-4227-9EC9-671D2D5A557C}" type="slidenum">
              <a:rPr lang="en-US">
                <a:solidFill>
                  <a:schemeClr val="tx2"/>
                </a:solidFill>
              </a:rPr>
              <a:pPr eaLnBrk="1" hangingPunct="1"/>
              <a:t>4</a:t>
            </a:fld>
            <a:endParaRPr lang="en-US">
              <a:solidFill>
                <a:schemeClr val="tx2"/>
              </a:solidFill>
            </a:endParaRPr>
          </a:p>
        </p:txBody>
      </p:sp>
      <p:sp>
        <p:nvSpPr>
          <p:cNvPr id="188418" name="Rectangle 2"/>
          <p:cNvSpPr>
            <a:spLocks noGrp="1" noChangeArrowheads="1"/>
          </p:cNvSpPr>
          <p:nvPr>
            <p:ph type="title"/>
          </p:nvPr>
        </p:nvSpPr>
        <p:spPr>
          <a:xfrm>
            <a:off x="457200" y="533400"/>
            <a:ext cx="8229600" cy="604838"/>
          </a:xfrm>
        </p:spPr>
        <p:txBody>
          <a:bodyPr>
            <a:normAutofit fontScale="90000"/>
          </a:bodyPr>
          <a:lstStyle/>
          <a:p>
            <a:pPr fontAlgn="auto">
              <a:spcAft>
                <a:spcPts val="0"/>
              </a:spcAft>
              <a:defRPr/>
            </a:pPr>
            <a:r>
              <a:rPr lang="en-US" dirty="0"/>
              <a:t>What is E-rate?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274320" indent="-274320" fontAlgn="auto">
              <a:spcAft>
                <a:spcPts val="0"/>
              </a:spcAft>
              <a:buClr>
                <a:schemeClr val="accent3"/>
              </a:buClr>
              <a:buFont typeface="Wingdings 2"/>
              <a:buChar char=""/>
              <a:defRPr/>
            </a:pPr>
            <a:r>
              <a:rPr lang="en-US" sz="2400" dirty="0"/>
              <a:t>H</a:t>
            </a:r>
            <a:r>
              <a:rPr lang="en-US" sz="2400" dirty="0" smtClean="0"/>
              <a:t>elp prepare Form 470</a:t>
            </a:r>
          </a:p>
          <a:p>
            <a:pPr marL="274320" indent="-274320" fontAlgn="auto">
              <a:spcAft>
                <a:spcPts val="0"/>
              </a:spcAft>
              <a:buClr>
                <a:schemeClr val="accent3"/>
              </a:buClr>
              <a:buFont typeface="Wingdings 2"/>
              <a:buChar char=""/>
              <a:defRPr/>
            </a:pPr>
            <a:r>
              <a:rPr lang="en-US" sz="2400" dirty="0" smtClean="0"/>
              <a:t>Help write or provide RFP to applicant</a:t>
            </a:r>
          </a:p>
          <a:p>
            <a:pPr marL="274320" indent="-274320" fontAlgn="auto">
              <a:spcAft>
                <a:spcPts val="0"/>
              </a:spcAft>
              <a:buClr>
                <a:schemeClr val="accent3"/>
              </a:buClr>
              <a:buFont typeface="Wingdings 2"/>
              <a:buChar char=""/>
              <a:defRPr/>
            </a:pPr>
            <a:r>
              <a:rPr lang="en-US" sz="2400" dirty="0" smtClean="0"/>
              <a:t>Be a contact person on Form 470</a:t>
            </a:r>
          </a:p>
          <a:p>
            <a:pPr marL="274320" indent="-274320" fontAlgn="auto">
              <a:spcAft>
                <a:spcPts val="0"/>
              </a:spcAft>
              <a:buClr>
                <a:schemeClr val="accent3"/>
              </a:buClr>
              <a:buFont typeface="Wingdings 2"/>
              <a:buChar char=""/>
              <a:defRPr/>
            </a:pPr>
            <a:r>
              <a:rPr lang="en-US" sz="2400" dirty="0" smtClean="0"/>
              <a:t>Sign any applicant forms</a:t>
            </a:r>
          </a:p>
          <a:p>
            <a:pPr marL="274320" indent="-274320" fontAlgn="auto">
              <a:spcAft>
                <a:spcPts val="0"/>
              </a:spcAft>
              <a:buClr>
                <a:schemeClr val="accent3"/>
              </a:buClr>
              <a:buFont typeface="Wingdings 2"/>
              <a:buChar char=""/>
              <a:defRPr/>
            </a:pPr>
            <a:r>
              <a:rPr lang="en-US" sz="2400" dirty="0" smtClean="0"/>
              <a:t>Be involved with bid evaluation in any way</a:t>
            </a:r>
          </a:p>
          <a:p>
            <a:pPr marL="274320" indent="-274320" fontAlgn="auto">
              <a:spcAft>
                <a:spcPts val="0"/>
              </a:spcAft>
              <a:buClr>
                <a:schemeClr val="accent3"/>
              </a:buClr>
              <a:buFont typeface="Wingdings 2"/>
              <a:buChar char=""/>
              <a:defRPr/>
            </a:pPr>
            <a:r>
              <a:rPr lang="en-US" sz="2400" dirty="0" smtClean="0"/>
              <a:t>Provide funding for the applicant's non-discount portion or waive the applicant's non-discount portion</a:t>
            </a:r>
          </a:p>
          <a:p>
            <a:pPr marL="274320" indent="-274320" fontAlgn="auto">
              <a:spcAft>
                <a:spcPts val="0"/>
              </a:spcAft>
              <a:buClr>
                <a:schemeClr val="accent3"/>
              </a:buClr>
              <a:buFont typeface="Wingdings 2"/>
              <a:buChar char=""/>
              <a:defRPr/>
            </a:pPr>
            <a:r>
              <a:rPr lang="en-US" sz="2400" dirty="0" smtClean="0"/>
              <a:t>Coerce or pressure the applicant to use a specific Service Provider</a:t>
            </a:r>
          </a:p>
          <a:p>
            <a:pPr marL="274320" indent="-274320" fontAlgn="auto">
              <a:spcAft>
                <a:spcPts val="0"/>
              </a:spcAft>
              <a:buClr>
                <a:schemeClr val="accent3"/>
              </a:buClr>
              <a:buFont typeface="Wingdings 2"/>
              <a:buChar char=""/>
              <a:defRPr/>
            </a:pPr>
            <a:r>
              <a:rPr lang="en-US" sz="2400" dirty="0" smtClean="0"/>
              <a:t>Provide gifts to applicants that violate the gift restrictions</a:t>
            </a:r>
          </a:p>
          <a:p>
            <a:pPr marL="274320" indent="-274320" fontAlgn="auto">
              <a:spcAft>
                <a:spcPts val="0"/>
              </a:spcAft>
              <a:buClr>
                <a:schemeClr val="accent3"/>
              </a:buClr>
              <a:buFont typeface="Wingdings 2"/>
              <a:buChar char=""/>
              <a:defRPr/>
            </a:pPr>
            <a:endParaRPr lang="en-US" sz="2400" dirty="0"/>
          </a:p>
        </p:txBody>
      </p:sp>
      <p:sp>
        <p:nvSpPr>
          <p:cNvPr id="51203"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9DE7686-E190-4A3B-A469-C93ED2905964}" type="slidenum">
              <a:rPr lang="en-US">
                <a:solidFill>
                  <a:schemeClr val="tx2"/>
                </a:solidFill>
              </a:rPr>
              <a:pPr eaLnBrk="1" hangingPunct="1"/>
              <a:t>40</a:t>
            </a:fld>
            <a:endParaRPr lang="en-US">
              <a:solidFill>
                <a:schemeClr val="tx2"/>
              </a:solidFill>
            </a:endParaRPr>
          </a:p>
        </p:txBody>
      </p:sp>
      <p:sp>
        <p:nvSpPr>
          <p:cNvPr id="2" name="Title 1"/>
          <p:cNvSpPr>
            <a:spLocks noGrp="1"/>
          </p:cNvSpPr>
          <p:nvPr>
            <p:ph type="title"/>
          </p:nvPr>
        </p:nvSpPr>
        <p:spPr/>
        <p:txBody>
          <a:bodyPr>
            <a:normAutofit/>
          </a:bodyPr>
          <a:lstStyle/>
          <a:p>
            <a:pPr fontAlgn="auto">
              <a:spcAft>
                <a:spcPts val="0"/>
              </a:spcAft>
              <a:defRPr/>
            </a:pPr>
            <a:r>
              <a:rPr lang="en-US" sz="3200" dirty="0" smtClean="0"/>
              <a:t>Service providers cannot...</a:t>
            </a:r>
            <a:endParaRPr lang="en-US" sz="3200" dirty="0"/>
          </a:p>
        </p:txBody>
      </p:sp>
      <p:pic>
        <p:nvPicPr>
          <p:cNvPr id="51205" name="Picture 7" descr="MCj034082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1905000"/>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sz="2400" dirty="0" smtClean="0"/>
              <a:t>All gifts from service providers to applicants are </a:t>
            </a:r>
            <a:r>
              <a:rPr lang="en-US" sz="2400" dirty="0" smtClean="0">
                <a:solidFill>
                  <a:srgbClr val="FF0000"/>
                </a:solidFill>
              </a:rPr>
              <a:t>prohibited</a:t>
            </a:r>
            <a:r>
              <a:rPr lang="en-US" sz="2400" dirty="0" smtClean="0"/>
              <a:t> except for:</a:t>
            </a:r>
          </a:p>
          <a:p>
            <a:pPr marL="640080" lvl="1" indent="-246888" fontAlgn="auto">
              <a:spcAft>
                <a:spcPts val="0"/>
              </a:spcAft>
              <a:buFont typeface="Wingdings 2"/>
              <a:buNone/>
              <a:defRPr/>
            </a:pPr>
            <a:r>
              <a:rPr lang="en-US" dirty="0" smtClean="0"/>
              <a:t>(1) Modest refreshments that are not offered as part of meal (</a:t>
            </a:r>
            <a:r>
              <a:rPr lang="en-US" i="1" dirty="0" smtClean="0"/>
              <a:t>e.g.</a:t>
            </a:r>
            <a:r>
              <a:rPr lang="en-US" dirty="0" smtClean="0"/>
              <a:t>, coffee and donuts provided at a meeting) and items with little intrinsic value intended for presentation (</a:t>
            </a:r>
            <a:r>
              <a:rPr lang="en-US" i="1" dirty="0" smtClean="0"/>
              <a:t>e.g.</a:t>
            </a:r>
            <a:r>
              <a:rPr lang="en-US" dirty="0" smtClean="0"/>
              <a:t>, certificates and plaques); and</a:t>
            </a:r>
          </a:p>
          <a:p>
            <a:pPr marL="640080" lvl="1" indent="-246888" fontAlgn="auto">
              <a:spcAft>
                <a:spcPts val="0"/>
              </a:spcAft>
              <a:buFont typeface="Wingdings 2"/>
              <a:buNone/>
              <a:defRPr/>
            </a:pPr>
            <a:r>
              <a:rPr lang="en-US" dirty="0" smtClean="0"/>
              <a:t>(2) Items that are worth $20 or less (</a:t>
            </a:r>
            <a:r>
              <a:rPr lang="en-US" i="1" dirty="0" smtClean="0"/>
              <a:t>e.g.</a:t>
            </a:r>
            <a:r>
              <a:rPr lang="en-US" dirty="0" smtClean="0"/>
              <a:t>, pencils, pens, hats, t-shirts, and other items worth less than $20, including meals), as long as those items do not exceed $50 per employee from any one source per funding year</a:t>
            </a:r>
          </a:p>
          <a:p>
            <a:pPr marL="274320" indent="-274320" fontAlgn="auto">
              <a:spcAft>
                <a:spcPts val="0"/>
              </a:spcAft>
              <a:buClr>
                <a:schemeClr val="accent3"/>
              </a:buClr>
              <a:buFont typeface="Wingdings 2"/>
              <a:buChar char=""/>
              <a:defRPr/>
            </a:pPr>
            <a:endParaRPr lang="en-US" dirty="0"/>
          </a:p>
        </p:txBody>
      </p:sp>
      <p:sp>
        <p:nvSpPr>
          <p:cNvPr id="52227"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FC192BE-F0A9-4C26-BA7A-E5D2E518F4D4}" type="slidenum">
              <a:rPr lang="en-US">
                <a:solidFill>
                  <a:schemeClr val="tx2"/>
                </a:solidFill>
              </a:rPr>
              <a:pPr eaLnBrk="1" hangingPunct="1"/>
              <a:t>41</a:t>
            </a:fld>
            <a:endParaRPr lang="en-US">
              <a:solidFill>
                <a:schemeClr val="tx2"/>
              </a:solidFill>
            </a:endParaRPr>
          </a:p>
        </p:txBody>
      </p:sp>
      <p:sp>
        <p:nvSpPr>
          <p:cNvPr id="48130" name="Title 1"/>
          <p:cNvSpPr>
            <a:spLocks noGrp="1"/>
          </p:cNvSpPr>
          <p:nvPr>
            <p:ph type="title"/>
          </p:nvPr>
        </p:nvSpPr>
        <p:spPr/>
        <p:txBody>
          <a:bodyPr/>
          <a:lstStyle/>
          <a:p>
            <a:pPr fontAlgn="auto">
              <a:spcAft>
                <a:spcPts val="0"/>
              </a:spcAft>
              <a:defRPr/>
            </a:pPr>
            <a:r>
              <a:rPr lang="en-US" sz="3200" dirty="0" smtClean="0"/>
              <a:t>Gift Restrictions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1752600"/>
            <a:ext cx="8577263" cy="4873625"/>
          </a:xfrm>
        </p:spPr>
        <p:txBody>
          <a:bodyPr>
            <a:normAutofit lnSpcReduction="10000"/>
          </a:bodyPr>
          <a:lstStyle/>
          <a:p>
            <a:pPr marL="274320" indent="-274320" fontAlgn="auto">
              <a:spcAft>
                <a:spcPts val="0"/>
              </a:spcAft>
              <a:buClr>
                <a:schemeClr val="accent3"/>
              </a:buClr>
              <a:buFont typeface="Wingdings 2"/>
              <a:buChar char=""/>
              <a:defRPr/>
            </a:pPr>
            <a:r>
              <a:rPr lang="en-US" sz="2400" i="1" dirty="0" smtClean="0"/>
              <a:t>Exception for charitable contributions</a:t>
            </a:r>
            <a:endParaRPr lang="en-US" sz="2400" dirty="0" smtClean="0"/>
          </a:p>
          <a:p>
            <a:pPr marL="640080" lvl="1" indent="-246888" fontAlgn="auto">
              <a:spcAft>
                <a:spcPts val="0"/>
              </a:spcAft>
              <a:buFont typeface="Wingdings 2"/>
              <a:buChar char=""/>
              <a:defRPr/>
            </a:pPr>
            <a:r>
              <a:rPr lang="en-US" dirty="0" smtClean="0"/>
              <a:t>Service providers can continue making charitable donations to E-rate eligible entities in the support of schools – including, for example, literacy programs, scholarships, and capital improvements – as long as such contributions are not directly or indirectly related to E-rate procurement activities or decisions</a:t>
            </a:r>
          </a:p>
          <a:p>
            <a:pPr marL="274320" indent="-274320" fontAlgn="auto">
              <a:spcAft>
                <a:spcPts val="0"/>
              </a:spcAft>
              <a:buClr>
                <a:schemeClr val="accent3"/>
              </a:buClr>
              <a:buFont typeface="Wingdings 2"/>
              <a:buChar char=""/>
              <a:defRPr/>
            </a:pPr>
            <a:r>
              <a:rPr lang="en-US" sz="2400" i="1" dirty="0" smtClean="0"/>
              <a:t>Exception for personal gifts</a:t>
            </a:r>
          </a:p>
          <a:p>
            <a:pPr marL="640080" lvl="1" indent="-246888" fontAlgn="auto">
              <a:spcAft>
                <a:spcPts val="0"/>
              </a:spcAft>
              <a:buFont typeface="Wingdings 2"/>
              <a:buChar char=""/>
              <a:defRPr/>
            </a:pPr>
            <a:r>
              <a:rPr lang="en-US" i="1" dirty="0" smtClean="0"/>
              <a:t> </a:t>
            </a:r>
            <a:r>
              <a:rPr lang="en-US" dirty="0" smtClean="0"/>
              <a:t>There is an exception for gifts to family and personal friends when those gifts are made using personal funds of the donor (without reimbursement from an employer) and are not related to a business transaction or business relationship</a:t>
            </a:r>
          </a:p>
          <a:p>
            <a:pPr marL="274320" indent="-274320" fontAlgn="auto">
              <a:spcAft>
                <a:spcPts val="0"/>
              </a:spcAft>
              <a:buClr>
                <a:schemeClr val="accent3"/>
              </a:buClr>
              <a:buFont typeface="Wingdings 2"/>
              <a:buChar char=""/>
              <a:defRPr/>
            </a:pPr>
            <a:endParaRPr lang="en-US" dirty="0"/>
          </a:p>
        </p:txBody>
      </p:sp>
      <p:sp>
        <p:nvSpPr>
          <p:cNvPr id="53251"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1A39A51-2ED7-47EE-9DB1-94AEE6B64C44}" type="slidenum">
              <a:rPr lang="en-US">
                <a:solidFill>
                  <a:schemeClr val="tx2"/>
                </a:solidFill>
              </a:rPr>
              <a:pPr eaLnBrk="1" hangingPunct="1"/>
              <a:t>42</a:t>
            </a:fld>
            <a:endParaRPr lang="en-US">
              <a:solidFill>
                <a:schemeClr val="tx2"/>
              </a:solidFill>
            </a:endParaRPr>
          </a:p>
        </p:txBody>
      </p:sp>
      <p:sp>
        <p:nvSpPr>
          <p:cNvPr id="49154" name="Title 1"/>
          <p:cNvSpPr>
            <a:spLocks noGrp="1"/>
          </p:cNvSpPr>
          <p:nvPr>
            <p:ph type="title"/>
          </p:nvPr>
        </p:nvSpPr>
        <p:spPr/>
        <p:txBody>
          <a:bodyPr/>
          <a:lstStyle/>
          <a:p>
            <a:pPr fontAlgn="auto">
              <a:spcAft>
                <a:spcPts val="0"/>
              </a:spcAft>
              <a:defRPr/>
            </a:pPr>
            <a:r>
              <a:rPr lang="en-US" sz="3200" dirty="0" smtClean="0"/>
              <a:t>Exceptions to Gift Restrictions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81000" y="1676400"/>
            <a:ext cx="8424863" cy="4422775"/>
          </a:xfrm>
        </p:spPr>
        <p:txBody>
          <a:bodyPr/>
          <a:lstStyle/>
          <a:p>
            <a:pPr marL="274320" indent="-274320" fontAlgn="auto">
              <a:spcAft>
                <a:spcPts val="0"/>
              </a:spcAft>
              <a:buClr>
                <a:schemeClr val="accent3"/>
              </a:buClr>
              <a:buFont typeface="Wingdings 2"/>
              <a:buNone/>
              <a:defRPr/>
            </a:pPr>
            <a:r>
              <a:rPr lang="en-US" sz="2400" b="1" dirty="0" smtClean="0"/>
              <a:t>Service providers </a:t>
            </a:r>
          </a:p>
          <a:p>
            <a:pPr marL="274320" indent="-274320" fontAlgn="auto">
              <a:spcAft>
                <a:spcPts val="0"/>
              </a:spcAft>
              <a:buClr>
                <a:schemeClr val="accent3"/>
              </a:buClr>
              <a:buFont typeface="Wingdings 2"/>
              <a:buChar char=""/>
              <a:defRPr/>
            </a:pPr>
            <a:r>
              <a:rPr lang="en-US" sz="2400" dirty="0" smtClean="0"/>
              <a:t>All service providers with current or possible future E-rate relationship to applicant</a:t>
            </a:r>
          </a:p>
          <a:p>
            <a:pPr marL="640080" lvl="1" indent="-246888" fontAlgn="auto">
              <a:spcAft>
                <a:spcPts val="0"/>
              </a:spcAft>
              <a:buFont typeface="Wingdings 2"/>
              <a:buChar char=""/>
              <a:defRPr/>
            </a:pPr>
            <a:r>
              <a:rPr lang="en-US" dirty="0" smtClean="0"/>
              <a:t>All individuals who are on the governing boards of such an entity (such as members of the board of directors); and</a:t>
            </a:r>
          </a:p>
          <a:p>
            <a:pPr marL="640080" lvl="1" indent="-246888" fontAlgn="auto">
              <a:spcAft>
                <a:spcPts val="0"/>
              </a:spcAft>
              <a:buFont typeface="Wingdings 2"/>
              <a:buChar char=""/>
              <a:defRPr/>
            </a:pPr>
            <a:r>
              <a:rPr lang="en-US" dirty="0" smtClean="0"/>
              <a:t>All employees, officers, representatives, agents, or independent contractors of such entities</a:t>
            </a:r>
          </a:p>
          <a:p>
            <a:pPr marL="274320" indent="-274320" fontAlgn="auto">
              <a:spcAft>
                <a:spcPts val="0"/>
              </a:spcAft>
              <a:buClr>
                <a:schemeClr val="accent3"/>
              </a:buClr>
              <a:buFont typeface="Wingdings 2"/>
              <a:buNone/>
              <a:defRPr/>
            </a:pPr>
            <a:endParaRPr lang="en-US" sz="4000" dirty="0" smtClean="0"/>
          </a:p>
          <a:p>
            <a:pPr marL="274320" indent="-274320" fontAlgn="auto">
              <a:spcAft>
                <a:spcPts val="0"/>
              </a:spcAft>
              <a:buClr>
                <a:schemeClr val="accent3"/>
              </a:buClr>
              <a:buFont typeface="Wingdings 2"/>
              <a:buChar char=""/>
              <a:defRPr/>
            </a:pPr>
            <a:endParaRPr lang="en-US" sz="4000" dirty="0"/>
          </a:p>
        </p:txBody>
      </p:sp>
      <p:sp>
        <p:nvSpPr>
          <p:cNvPr id="54275"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AFFDA53-2D0D-4FB7-AC97-627E01223759}" type="slidenum">
              <a:rPr lang="en-US">
                <a:solidFill>
                  <a:schemeClr val="tx2"/>
                </a:solidFill>
              </a:rPr>
              <a:pPr eaLnBrk="1" hangingPunct="1"/>
              <a:t>43</a:t>
            </a:fld>
            <a:endParaRPr lang="en-US">
              <a:solidFill>
                <a:schemeClr val="tx2"/>
              </a:solidFill>
            </a:endParaRPr>
          </a:p>
        </p:txBody>
      </p:sp>
      <p:sp>
        <p:nvSpPr>
          <p:cNvPr id="2" name="Title 1"/>
          <p:cNvSpPr>
            <a:spLocks noGrp="1"/>
          </p:cNvSpPr>
          <p:nvPr>
            <p:ph type="title"/>
          </p:nvPr>
        </p:nvSpPr>
        <p:spPr/>
        <p:txBody>
          <a:bodyPr>
            <a:normAutofit/>
          </a:bodyPr>
          <a:lstStyle/>
          <a:p>
            <a:pPr fontAlgn="auto">
              <a:spcAft>
                <a:spcPts val="0"/>
              </a:spcAft>
              <a:defRPr/>
            </a:pPr>
            <a:r>
              <a:rPr lang="en-US" sz="3200" dirty="0" smtClean="0"/>
              <a:t>Who is Subject to Gift Restrictions?</a:t>
            </a:r>
            <a:endParaRPr lang="en-US" sz="32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1676400"/>
            <a:ext cx="8577263" cy="4949825"/>
          </a:xfrm>
        </p:spPr>
        <p:txBody>
          <a:bodyPr>
            <a:normAutofit fontScale="25000" lnSpcReduction="20000"/>
          </a:bodyPr>
          <a:lstStyle/>
          <a:p>
            <a:pPr marL="274320" indent="-274320" fontAlgn="auto">
              <a:spcAft>
                <a:spcPts val="0"/>
              </a:spcAft>
              <a:buClr>
                <a:schemeClr val="accent3"/>
              </a:buClr>
              <a:buFont typeface="Wingdings 2"/>
              <a:buNone/>
              <a:defRPr/>
            </a:pPr>
            <a:r>
              <a:rPr lang="en-US" sz="9600" b="1" dirty="0" smtClean="0"/>
              <a:t>Applicants</a:t>
            </a:r>
          </a:p>
          <a:p>
            <a:pPr marL="274320" indent="-274320" fontAlgn="auto">
              <a:spcAft>
                <a:spcPts val="0"/>
              </a:spcAft>
              <a:buClr>
                <a:schemeClr val="accent3"/>
              </a:buClr>
              <a:buFont typeface="Wingdings 2"/>
              <a:buChar char=""/>
              <a:defRPr/>
            </a:pPr>
            <a:r>
              <a:rPr lang="en-US" sz="9600" dirty="0" smtClean="0"/>
              <a:t>All individuals who are on the governing boards of such entities (such as members of a school committee)</a:t>
            </a:r>
          </a:p>
          <a:p>
            <a:pPr marL="274320" indent="-274320" fontAlgn="auto">
              <a:spcAft>
                <a:spcPts val="0"/>
              </a:spcAft>
              <a:buClr>
                <a:schemeClr val="accent3"/>
              </a:buClr>
              <a:buFont typeface="Wingdings 2"/>
              <a:buChar char=""/>
              <a:defRPr/>
            </a:pPr>
            <a:r>
              <a:rPr lang="en-US" sz="9600" dirty="0" smtClean="0"/>
              <a:t>All employees, officers, representatives, agents, consultants or independent contractors of such entities </a:t>
            </a:r>
            <a:r>
              <a:rPr lang="en-US" sz="9600" i="1" dirty="0" smtClean="0"/>
              <a:t>involved on behalf of </a:t>
            </a:r>
            <a:r>
              <a:rPr lang="en-US" sz="9600" dirty="0" smtClean="0"/>
              <a:t>such school, library, or consortium with E-rate</a:t>
            </a:r>
          </a:p>
          <a:p>
            <a:pPr marL="640080" lvl="1" indent="-246888" fontAlgn="auto">
              <a:spcAft>
                <a:spcPts val="0"/>
              </a:spcAft>
              <a:buFont typeface="Wingdings 2"/>
              <a:buChar char=""/>
              <a:defRPr/>
            </a:pPr>
            <a:r>
              <a:rPr lang="en-US" sz="9600" dirty="0" smtClean="0"/>
              <a:t>Individuals whose work in any way relates to E-rate forms and technology plans;</a:t>
            </a:r>
          </a:p>
          <a:p>
            <a:pPr marL="640080" lvl="1" indent="-246888" fontAlgn="auto">
              <a:spcAft>
                <a:spcPts val="0"/>
              </a:spcAft>
              <a:buFont typeface="Wingdings 2"/>
              <a:buChar char=""/>
              <a:defRPr/>
            </a:pPr>
            <a:r>
              <a:rPr lang="en-US" sz="9600" dirty="0" smtClean="0"/>
              <a:t>Individuals who prepare bids, communicate or work with E-rate service providers, E-rate consultants, or with USAC; and</a:t>
            </a:r>
          </a:p>
          <a:p>
            <a:pPr marL="640080" lvl="1" indent="-246888" fontAlgn="auto">
              <a:spcAft>
                <a:spcPts val="0"/>
              </a:spcAft>
              <a:buFont typeface="Wingdings 2"/>
              <a:buChar char=""/>
              <a:defRPr/>
            </a:pPr>
            <a:r>
              <a:rPr lang="en-US" sz="9600" dirty="0" smtClean="0"/>
              <a:t>Any staff of such entities responsible for monitoring compliance with the E-rate Program</a:t>
            </a:r>
          </a:p>
          <a:p>
            <a:pPr marL="274320" indent="-274320" fontAlgn="auto">
              <a:spcAft>
                <a:spcPts val="0"/>
              </a:spcAft>
              <a:buClr>
                <a:schemeClr val="accent3"/>
              </a:buClr>
              <a:buFont typeface="Wingdings 2"/>
              <a:buChar char=""/>
              <a:defRPr/>
            </a:pPr>
            <a:endParaRPr lang="en-US" dirty="0"/>
          </a:p>
        </p:txBody>
      </p:sp>
      <p:sp>
        <p:nvSpPr>
          <p:cNvPr id="55299"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8CA3C95-F693-4BEE-AA51-3E6EEDD91B81}" type="slidenum">
              <a:rPr lang="en-US">
                <a:solidFill>
                  <a:schemeClr val="tx2"/>
                </a:solidFill>
              </a:rPr>
              <a:pPr eaLnBrk="1" hangingPunct="1"/>
              <a:t>44</a:t>
            </a:fld>
            <a:endParaRPr lang="en-US">
              <a:solidFill>
                <a:schemeClr val="tx2"/>
              </a:solidFill>
            </a:endParaRPr>
          </a:p>
        </p:txBody>
      </p:sp>
      <p:sp>
        <p:nvSpPr>
          <p:cNvPr id="2" name="Title 1"/>
          <p:cNvSpPr>
            <a:spLocks noGrp="1"/>
          </p:cNvSpPr>
          <p:nvPr>
            <p:ph type="title"/>
          </p:nvPr>
        </p:nvSpPr>
        <p:spPr/>
        <p:txBody>
          <a:bodyPr>
            <a:normAutofit/>
          </a:bodyPr>
          <a:lstStyle/>
          <a:p>
            <a:pPr fontAlgn="auto">
              <a:spcAft>
                <a:spcPts val="0"/>
              </a:spcAft>
              <a:defRPr/>
            </a:pPr>
            <a:r>
              <a:rPr lang="en-US" sz="3200" dirty="0" smtClean="0"/>
              <a:t>Who is Subject to Gift Restrictions?</a:t>
            </a:r>
            <a:endParaRPr lang="en-US" sz="3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04800" y="1676400"/>
            <a:ext cx="8501063" cy="4422775"/>
          </a:xfrm>
        </p:spPr>
        <p:txBody>
          <a:bodyPr>
            <a:normAutofit fontScale="77500" lnSpcReduction="20000"/>
          </a:bodyPr>
          <a:lstStyle/>
          <a:p>
            <a:pPr marL="274320" indent="-274320" fontAlgn="auto">
              <a:spcAft>
                <a:spcPts val="0"/>
              </a:spcAft>
              <a:buClr>
                <a:schemeClr val="accent3"/>
              </a:buClr>
              <a:buFont typeface="Wingdings 2"/>
              <a:buChar char=""/>
              <a:defRPr/>
            </a:pPr>
            <a:r>
              <a:rPr lang="en-US" sz="3100" dirty="0" smtClean="0"/>
              <a:t>Aggregate value of all gifts to an E-rate applicant, from any employees, officers, representatives, agents, independent contractors, or directors of the service providers, are considered when computing the $50 annual limit</a:t>
            </a:r>
          </a:p>
          <a:p>
            <a:pPr marL="274320" indent="-274320" fontAlgn="auto">
              <a:spcAft>
                <a:spcPts val="0"/>
              </a:spcAft>
              <a:buClr>
                <a:schemeClr val="accent3"/>
              </a:buClr>
              <a:buFont typeface="Wingdings 2"/>
              <a:buChar char=""/>
              <a:defRPr/>
            </a:pPr>
            <a:r>
              <a:rPr lang="en-US" sz="3100" dirty="0" smtClean="0"/>
              <a:t>Rules are always applicable, not just during the time period when the competitive bidding process is taking place</a:t>
            </a:r>
          </a:p>
          <a:p>
            <a:pPr marL="274320" indent="-274320" fontAlgn="auto">
              <a:spcAft>
                <a:spcPts val="0"/>
              </a:spcAft>
              <a:buClr>
                <a:schemeClr val="accent3"/>
              </a:buClr>
              <a:buFont typeface="Wingdings 2"/>
              <a:buChar char=""/>
              <a:defRPr/>
            </a:pPr>
            <a:r>
              <a:rPr lang="en-US" sz="3100" dirty="0" smtClean="0"/>
              <a:t>State and local restrictions regarding gifts also still apply</a:t>
            </a:r>
          </a:p>
          <a:p>
            <a:pPr marL="640080" lvl="1" indent="-246888" fontAlgn="auto">
              <a:spcAft>
                <a:spcPts val="0"/>
              </a:spcAft>
              <a:buFont typeface="Wingdings 2"/>
              <a:buChar char=""/>
              <a:defRPr/>
            </a:pPr>
            <a:r>
              <a:rPr lang="en-US" sz="3100" dirty="0" smtClean="0"/>
              <a:t>If more stringent than federal requirements, violation of state or local provision constitutes a violation of the FCC rule</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56323"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96CD48A-89C6-46B9-8BE9-B6AF1AE42ACD}" type="slidenum">
              <a:rPr lang="en-US">
                <a:solidFill>
                  <a:schemeClr val="tx2"/>
                </a:solidFill>
              </a:rPr>
              <a:pPr eaLnBrk="1" hangingPunct="1"/>
              <a:t>45</a:t>
            </a:fld>
            <a:endParaRPr lang="en-US">
              <a:solidFill>
                <a:schemeClr val="tx2"/>
              </a:solidFill>
            </a:endParaRPr>
          </a:p>
        </p:txBody>
      </p:sp>
      <p:sp>
        <p:nvSpPr>
          <p:cNvPr id="52226" name="Title 1"/>
          <p:cNvSpPr>
            <a:spLocks noGrp="1"/>
          </p:cNvSpPr>
          <p:nvPr>
            <p:ph type="title"/>
          </p:nvPr>
        </p:nvSpPr>
        <p:spPr/>
        <p:txBody>
          <a:bodyPr>
            <a:normAutofit fontScale="90000"/>
          </a:bodyPr>
          <a:lstStyle/>
          <a:p>
            <a:pPr fontAlgn="auto">
              <a:spcAft>
                <a:spcPts val="0"/>
              </a:spcAft>
              <a:defRPr/>
            </a:pPr>
            <a:r>
              <a:rPr lang="en-US" smtClean="0"/>
              <a:t>Other Important Details Re Gifts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297363"/>
          </a:xfrm>
        </p:spPr>
        <p:txBody>
          <a:bodyPr>
            <a:normAutofit fontScale="85000" lnSpcReduction="10000"/>
          </a:bodyPr>
          <a:lstStyle/>
          <a:p>
            <a:pPr marL="274320" fontAlgn="auto">
              <a:spcAft>
                <a:spcPts val="0"/>
              </a:spcAft>
              <a:defRPr/>
            </a:pPr>
            <a:r>
              <a:rPr lang="en-US" dirty="0" smtClean="0"/>
              <a:t>You are allowed to change your mind and not purchase a service that is listed on Form 470</a:t>
            </a:r>
          </a:p>
          <a:p>
            <a:pPr marL="274320" fontAlgn="auto">
              <a:spcAft>
                <a:spcPts val="0"/>
              </a:spcAft>
              <a:defRPr/>
            </a:pPr>
            <a:r>
              <a:rPr lang="en-US" dirty="0" smtClean="0"/>
              <a:t>You are not required to meet with any vendor before, during or after the 470 bidding period</a:t>
            </a:r>
          </a:p>
          <a:p>
            <a:pPr marL="548640" lvl="1" indent="-182880" fontAlgn="auto">
              <a:spcAft>
                <a:spcPts val="0"/>
              </a:spcAft>
              <a:defRPr/>
            </a:pPr>
            <a:r>
              <a:rPr lang="en-US" dirty="0" smtClean="0"/>
              <a:t>If you meet with a vendor during the bidding period, fairness requires that you meet with any other vendor that contacts you.</a:t>
            </a:r>
          </a:p>
          <a:p>
            <a:pPr marL="274320" fontAlgn="auto">
              <a:spcAft>
                <a:spcPts val="0"/>
              </a:spcAft>
              <a:defRPr/>
            </a:pPr>
            <a:r>
              <a:rPr lang="en-US" dirty="0" smtClean="0"/>
              <a:t>Smartphone service should be posted under both the Telecom and Internet service categories</a:t>
            </a:r>
          </a:p>
          <a:p>
            <a:pPr marL="274320" fontAlgn="auto">
              <a:spcAft>
                <a:spcPts val="0"/>
              </a:spcAft>
              <a:defRPr/>
            </a:pPr>
            <a:r>
              <a:rPr lang="en-US" dirty="0" smtClean="0"/>
              <a:t>When contacted by a vendor, you must indicate your willingness to receive a proposal for services listed on Form 470</a:t>
            </a:r>
          </a:p>
        </p:txBody>
      </p:sp>
      <p:sp>
        <p:nvSpPr>
          <p:cNvPr id="57347"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A60D2B6-714E-4431-AD2C-411B8D2EB5E0}" type="slidenum">
              <a:rPr lang="en-US">
                <a:solidFill>
                  <a:schemeClr val="tx2"/>
                </a:solidFill>
              </a:rPr>
              <a:pPr eaLnBrk="1" hangingPunct="1"/>
              <a:t>46</a:t>
            </a:fld>
            <a:endParaRPr lang="en-US">
              <a:solidFill>
                <a:schemeClr val="tx2"/>
              </a:solidFill>
            </a:endParaRPr>
          </a:p>
        </p:txBody>
      </p:sp>
      <p:sp>
        <p:nvSpPr>
          <p:cNvPr id="2" name="Title 1"/>
          <p:cNvSpPr>
            <a:spLocks noGrp="1"/>
          </p:cNvSpPr>
          <p:nvPr>
            <p:ph type="title"/>
          </p:nvPr>
        </p:nvSpPr>
        <p:spPr/>
        <p:txBody>
          <a:bodyPr>
            <a:normAutofit/>
          </a:bodyPr>
          <a:lstStyle/>
          <a:p>
            <a:pPr fontAlgn="auto">
              <a:spcAft>
                <a:spcPts val="0"/>
              </a:spcAft>
              <a:defRPr/>
            </a:pPr>
            <a:r>
              <a:rPr lang="en-US" sz="3200" dirty="0" smtClean="0"/>
              <a:t>Common Questions about 470</a:t>
            </a:r>
            <a:endParaRPr lang="en-US" sz="32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F99CBF9-AAF6-47BA-8C66-F0B712E1404B}" type="slidenum">
              <a:rPr lang="en-US">
                <a:solidFill>
                  <a:schemeClr val="tx2"/>
                </a:solidFill>
              </a:rPr>
              <a:pPr eaLnBrk="1" hangingPunct="1"/>
              <a:t>47</a:t>
            </a:fld>
            <a:endParaRPr lang="en-US">
              <a:solidFill>
                <a:schemeClr val="tx2"/>
              </a:solidFill>
            </a:endParaRPr>
          </a:p>
        </p:txBody>
      </p:sp>
      <p:sp>
        <p:nvSpPr>
          <p:cNvPr id="5" name="Title 4"/>
          <p:cNvSpPr>
            <a:spLocks noGrp="1"/>
          </p:cNvSpPr>
          <p:nvPr>
            <p:ph type="title"/>
          </p:nvPr>
        </p:nvSpPr>
        <p:spPr/>
        <p:txBody>
          <a:bodyPr/>
          <a:lstStyle/>
          <a:p>
            <a:pPr fontAlgn="auto">
              <a:spcAft>
                <a:spcPts val="0"/>
              </a:spcAft>
              <a:defRPr/>
            </a:pPr>
            <a:r>
              <a:rPr lang="en-US" sz="3200" dirty="0" smtClean="0"/>
              <a:t>Let’s look at the form 470</a:t>
            </a:r>
            <a:endParaRPr lang="en-US" sz="3200" dirty="0"/>
          </a:p>
        </p:txBody>
      </p:sp>
      <p:pic>
        <p:nvPicPr>
          <p:cNvPr id="58372" name="Picture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0" y="2117725"/>
            <a:ext cx="7696200" cy="3384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Oval 7"/>
          <p:cNvSpPr>
            <a:spLocks noChangeArrowheads="1"/>
          </p:cNvSpPr>
          <p:nvPr/>
        </p:nvSpPr>
        <p:spPr bwMode="auto">
          <a:xfrm>
            <a:off x="990600" y="3657600"/>
            <a:ext cx="2590800"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74" name="Line 8"/>
          <p:cNvSpPr>
            <a:spLocks noChangeShapeType="1"/>
          </p:cNvSpPr>
          <p:nvPr/>
        </p:nvSpPr>
        <p:spPr bwMode="auto">
          <a:xfrm>
            <a:off x="561975" y="2139950"/>
            <a:ext cx="809625" cy="1676400"/>
          </a:xfrm>
          <a:prstGeom prst="line">
            <a:avLst/>
          </a:prstGeom>
          <a:noFill/>
          <a:ln w="57150">
            <a:solidFill>
              <a:srgbClr val="F41837"/>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75" name="TextBox 10"/>
          <p:cNvSpPr txBox="1">
            <a:spLocks noChangeArrowheads="1"/>
          </p:cNvSpPr>
          <p:nvPr/>
        </p:nvSpPr>
        <p:spPr bwMode="auto">
          <a:xfrm>
            <a:off x="1219200" y="5865813"/>
            <a:ext cx="678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a:solidFill>
                  <a:srgbClr val="FF0000"/>
                </a:solidFill>
                <a:hlinkClick r:id="rId3"/>
              </a:rPr>
              <a:t>http://www.sl.universalservice.org/menu.asp</a:t>
            </a:r>
            <a:endParaRPr lang="en-US" sz="2400">
              <a:solidFill>
                <a:srgbClr val="FF0000"/>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a:bodyPr>
          <a:lstStyle/>
          <a:p>
            <a:pPr fontAlgn="auto">
              <a:spcAft>
                <a:spcPts val="0"/>
              </a:spcAft>
              <a:defRPr/>
            </a:pPr>
            <a:r>
              <a:rPr lang="en-US" dirty="0" smtClean="0"/>
              <a:t>Get 470 Information Immediately!</a:t>
            </a:r>
          </a:p>
        </p:txBody>
      </p:sp>
      <p:sp>
        <p:nvSpPr>
          <p:cNvPr id="212995" name="Rectangle 3"/>
          <p:cNvSpPr>
            <a:spLocks noGrp="1" noChangeArrowheads="1"/>
          </p:cNvSpPr>
          <p:nvPr>
            <p:ph type="body" sz="half" idx="1"/>
          </p:nvPr>
        </p:nvSpPr>
        <p:spPr/>
        <p:txBody>
          <a:bodyPr>
            <a:normAutofit fontScale="92500" lnSpcReduction="20000"/>
          </a:bodyPr>
          <a:lstStyle/>
          <a:p>
            <a:pPr marL="274320" indent="-274320" fontAlgn="auto">
              <a:spcAft>
                <a:spcPts val="0"/>
              </a:spcAft>
              <a:buClr>
                <a:schemeClr val="accent3"/>
              </a:buClr>
              <a:buFont typeface="Wingdings 2"/>
              <a:buChar char=""/>
              <a:defRPr/>
            </a:pPr>
            <a:r>
              <a:rPr lang="en-US" sz="2400" dirty="0"/>
              <a:t>Posted 470 available </a:t>
            </a:r>
            <a:r>
              <a:rPr lang="en-US" sz="2400" dirty="0" smtClean="0"/>
              <a:t>immediately on </a:t>
            </a:r>
            <a:r>
              <a:rPr lang="en-US" sz="2400" dirty="0"/>
              <a:t>SLD web site to view</a:t>
            </a:r>
          </a:p>
          <a:p>
            <a:pPr marL="274320" indent="-274320" fontAlgn="auto">
              <a:spcAft>
                <a:spcPts val="0"/>
              </a:spcAft>
              <a:buClr>
                <a:schemeClr val="accent3"/>
              </a:buClr>
              <a:buFont typeface="Wingdings 2"/>
              <a:buChar char=""/>
              <a:defRPr/>
            </a:pPr>
            <a:r>
              <a:rPr lang="en-US" sz="2400" dirty="0"/>
              <a:t>Online 470 shows:</a:t>
            </a:r>
          </a:p>
          <a:p>
            <a:pPr marL="640080" lvl="1" indent="-246888" fontAlgn="auto">
              <a:spcAft>
                <a:spcPts val="0"/>
              </a:spcAft>
              <a:buFont typeface="Wingdings 2"/>
              <a:buChar char=""/>
              <a:defRPr/>
            </a:pPr>
            <a:r>
              <a:rPr lang="en-US" dirty="0"/>
              <a:t>Posting date of application</a:t>
            </a:r>
          </a:p>
          <a:p>
            <a:pPr marL="640080" lvl="1" indent="-246888" fontAlgn="auto">
              <a:spcAft>
                <a:spcPts val="0"/>
              </a:spcAft>
              <a:buFont typeface="Wingdings 2"/>
              <a:buChar char=""/>
              <a:defRPr/>
            </a:pPr>
            <a:r>
              <a:rPr lang="en-US" dirty="0"/>
              <a:t>Earliest date that your contract can be signed and thus 471 submitted</a:t>
            </a:r>
          </a:p>
          <a:p>
            <a:pPr marL="640080" lvl="1" indent="-246888" fontAlgn="auto">
              <a:spcAft>
                <a:spcPts val="0"/>
              </a:spcAft>
              <a:buFont typeface="Wingdings 2"/>
              <a:buChar char=""/>
              <a:defRPr/>
            </a:pPr>
            <a:r>
              <a:rPr lang="en-US" dirty="0"/>
              <a:t>Date that certification page was received at the SLD</a:t>
            </a:r>
          </a:p>
          <a:p>
            <a:pPr marL="274320" indent="-274320" fontAlgn="auto">
              <a:spcAft>
                <a:spcPts val="0"/>
              </a:spcAft>
              <a:buClr>
                <a:schemeClr val="accent3"/>
              </a:buClr>
              <a:buFont typeface="Wingdings 2"/>
              <a:buChar char=""/>
              <a:defRPr/>
            </a:pPr>
            <a:r>
              <a:rPr lang="en-US" sz="2400" dirty="0"/>
              <a:t>SLD also sends this info in Receipt Notification Letter*</a:t>
            </a:r>
          </a:p>
        </p:txBody>
      </p:sp>
      <p:pic>
        <p:nvPicPr>
          <p:cNvPr id="59396" name="Picture 6"/>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447800" y="3884613"/>
            <a:ext cx="6248400" cy="2746375"/>
          </a:xfrm>
        </p:spPr>
      </p:pic>
      <p:sp>
        <p:nvSpPr>
          <p:cNvPr id="59397" name="Slide Number Placeholder 6"/>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FC3A941-1E01-457A-BD38-664EC6893441}" type="slidenum">
              <a:rPr lang="en-US" smtClean="0">
                <a:solidFill>
                  <a:schemeClr val="tx2"/>
                </a:solidFill>
              </a:rPr>
              <a:pPr eaLnBrk="1" hangingPunct="1"/>
              <a:t>48</a:t>
            </a:fld>
            <a:endParaRPr lang="en-US" smtClean="0">
              <a:solidFill>
                <a:schemeClr val="tx2"/>
              </a:solidFill>
            </a:endParaRPr>
          </a:p>
        </p:txBody>
      </p:sp>
      <p:sp>
        <p:nvSpPr>
          <p:cNvPr id="59398" name="Oval 7"/>
          <p:cNvSpPr>
            <a:spLocks noChangeArrowheads="1"/>
          </p:cNvSpPr>
          <p:nvPr/>
        </p:nvSpPr>
        <p:spPr bwMode="auto">
          <a:xfrm>
            <a:off x="1771650" y="5289550"/>
            <a:ext cx="1447800" cy="441325"/>
          </a:xfrm>
          <a:prstGeom prst="ellipse">
            <a:avLst/>
          </a:prstGeom>
          <a:noFill/>
          <a:ln w="38100">
            <a:solidFill>
              <a:srgbClr val="F41837"/>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9399" name="Line 8"/>
          <p:cNvSpPr>
            <a:spLocks noChangeShapeType="1"/>
          </p:cNvSpPr>
          <p:nvPr/>
        </p:nvSpPr>
        <p:spPr bwMode="auto">
          <a:xfrm>
            <a:off x="762000" y="4191000"/>
            <a:ext cx="1104900" cy="1219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idx="1"/>
          </p:nvPr>
        </p:nvSpPr>
        <p:spPr>
          <a:xfrm>
            <a:off x="457200" y="1752600"/>
            <a:ext cx="8382000" cy="4648200"/>
          </a:xfrm>
        </p:spPr>
        <p:txBody>
          <a:bodyPr/>
          <a:lstStyle/>
          <a:p>
            <a:pPr marL="274320" indent="-274320" fontAlgn="auto">
              <a:lnSpc>
                <a:spcPct val="90000"/>
              </a:lnSpc>
              <a:spcAft>
                <a:spcPts val="0"/>
              </a:spcAft>
              <a:buClr>
                <a:schemeClr val="accent3"/>
              </a:buClr>
              <a:buFont typeface="Wingdings 2"/>
              <a:buChar char=""/>
              <a:defRPr/>
            </a:pPr>
            <a:r>
              <a:rPr lang="en-US" sz="2400" dirty="0" smtClean="0"/>
              <a:t>After 470 is posted for </a:t>
            </a:r>
            <a:r>
              <a:rPr lang="en-US" sz="2400" u="sng" dirty="0" smtClean="0"/>
              <a:t>at least</a:t>
            </a:r>
            <a:r>
              <a:rPr lang="en-US" sz="2400" dirty="0" smtClean="0"/>
              <a:t> 28 days, review all bids received for all services</a:t>
            </a:r>
          </a:p>
          <a:p>
            <a:pPr marL="274320" indent="-274320" fontAlgn="auto">
              <a:lnSpc>
                <a:spcPct val="90000"/>
              </a:lnSpc>
              <a:spcAft>
                <a:spcPts val="0"/>
              </a:spcAft>
              <a:buClr>
                <a:schemeClr val="accent3"/>
              </a:buClr>
              <a:buFont typeface="Wingdings 2"/>
              <a:buChar char=""/>
              <a:defRPr/>
            </a:pPr>
            <a:r>
              <a:rPr lang="en-US" sz="2400" dirty="0" smtClean="0"/>
              <a:t>Create bid evaluation matrix</a:t>
            </a:r>
          </a:p>
          <a:p>
            <a:pPr marL="274320" indent="-274320" fontAlgn="auto">
              <a:lnSpc>
                <a:spcPct val="90000"/>
              </a:lnSpc>
              <a:spcAft>
                <a:spcPts val="0"/>
              </a:spcAft>
              <a:buClr>
                <a:schemeClr val="accent3"/>
              </a:buClr>
              <a:buFont typeface="Wingdings 2"/>
              <a:buChar char=""/>
              <a:defRPr/>
            </a:pPr>
            <a:r>
              <a:rPr lang="en-US" sz="2400" b="1" dirty="0" smtClean="0">
                <a:solidFill>
                  <a:srgbClr val="F41837"/>
                </a:solidFill>
              </a:rPr>
              <a:t>Price of eligible services/components MUST be the most heavily weighted factor*</a:t>
            </a:r>
          </a:p>
          <a:p>
            <a:pPr marL="640080" lvl="1" indent="-246888" fontAlgn="auto">
              <a:lnSpc>
                <a:spcPct val="90000"/>
              </a:lnSpc>
              <a:spcAft>
                <a:spcPts val="0"/>
              </a:spcAft>
              <a:buFont typeface="Wingdings 2"/>
              <a:buChar char=""/>
              <a:defRPr/>
            </a:pPr>
            <a:r>
              <a:rPr lang="en-US" dirty="0" smtClean="0"/>
              <a:t>Keep documentation of criteria used to select vendor</a:t>
            </a:r>
          </a:p>
          <a:p>
            <a:pPr marL="640080" lvl="1" indent="-246888" fontAlgn="auto">
              <a:lnSpc>
                <a:spcPct val="90000"/>
              </a:lnSpc>
              <a:spcAft>
                <a:spcPts val="0"/>
              </a:spcAft>
              <a:buFont typeface="Wingdings 2"/>
              <a:buChar char=""/>
              <a:defRPr/>
            </a:pPr>
            <a:r>
              <a:rPr lang="en-US" dirty="0" smtClean="0"/>
              <a:t>Keep all winning and losing bids</a:t>
            </a:r>
          </a:p>
          <a:p>
            <a:pPr marL="640080" lvl="1" indent="-246888" fontAlgn="auto">
              <a:lnSpc>
                <a:spcPct val="90000"/>
              </a:lnSpc>
              <a:spcAft>
                <a:spcPts val="0"/>
              </a:spcAft>
              <a:buFont typeface="Wingdings 2"/>
              <a:buChar char=""/>
              <a:defRPr/>
            </a:pPr>
            <a:r>
              <a:rPr lang="en-US" dirty="0" smtClean="0"/>
              <a:t>Keep bid evaluation matrix</a:t>
            </a:r>
          </a:p>
          <a:p>
            <a:pPr marL="640080" lvl="1" indent="-246888" fontAlgn="auto">
              <a:lnSpc>
                <a:spcPct val="90000"/>
              </a:lnSpc>
              <a:spcAft>
                <a:spcPts val="0"/>
              </a:spcAft>
              <a:buFont typeface="Wingdings 2"/>
              <a:buChar char=""/>
              <a:defRPr/>
            </a:pPr>
            <a:r>
              <a:rPr lang="en-US" dirty="0" smtClean="0"/>
              <a:t>Retain all correspondence between applicant and all vendors (winning and losing)</a:t>
            </a:r>
          </a:p>
          <a:p>
            <a:pPr marL="274320" indent="-274320" fontAlgn="auto">
              <a:lnSpc>
                <a:spcPct val="90000"/>
              </a:lnSpc>
              <a:spcAft>
                <a:spcPts val="0"/>
              </a:spcAft>
              <a:buClr>
                <a:schemeClr val="accent3"/>
              </a:buClr>
              <a:buFont typeface="Wingdings 2"/>
              <a:buChar char=""/>
              <a:defRPr/>
            </a:pPr>
            <a:endParaRPr lang="en-US" dirty="0" smtClean="0"/>
          </a:p>
          <a:p>
            <a:pPr marL="640080" lvl="1" indent="-246888" fontAlgn="auto">
              <a:lnSpc>
                <a:spcPct val="90000"/>
              </a:lnSpc>
              <a:spcAft>
                <a:spcPts val="0"/>
              </a:spcAft>
              <a:buFont typeface="Wingdings 2"/>
              <a:buChar char=""/>
              <a:defRPr/>
            </a:pPr>
            <a:endParaRPr lang="en-US" sz="1800" b="1" dirty="0" smtClean="0"/>
          </a:p>
          <a:p>
            <a:pPr marL="274320" indent="-274320" fontAlgn="auto">
              <a:lnSpc>
                <a:spcPct val="90000"/>
              </a:lnSpc>
              <a:spcAft>
                <a:spcPts val="0"/>
              </a:spcAft>
              <a:buClr>
                <a:schemeClr val="accent3"/>
              </a:buClr>
              <a:buFont typeface="Wingdings 2"/>
              <a:buChar char=""/>
              <a:defRPr/>
            </a:pPr>
            <a:endParaRPr lang="en-US" sz="1400" dirty="0" smtClean="0"/>
          </a:p>
        </p:txBody>
      </p:sp>
      <p:sp>
        <p:nvSpPr>
          <p:cNvPr id="6041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BAA35CB-D72A-454C-9658-F0B632BBFF94}" type="slidenum">
              <a:rPr lang="en-US">
                <a:solidFill>
                  <a:schemeClr val="tx2"/>
                </a:solidFill>
              </a:rPr>
              <a:pPr eaLnBrk="1" hangingPunct="1"/>
              <a:t>49</a:t>
            </a:fld>
            <a:endParaRPr lang="en-US">
              <a:solidFill>
                <a:schemeClr val="tx2"/>
              </a:solidFill>
            </a:endParaRPr>
          </a:p>
        </p:txBody>
      </p:sp>
      <p:sp>
        <p:nvSpPr>
          <p:cNvPr id="55298" name="Rectangle 2"/>
          <p:cNvSpPr>
            <a:spLocks noGrp="1" noChangeArrowheads="1"/>
          </p:cNvSpPr>
          <p:nvPr>
            <p:ph type="title"/>
          </p:nvPr>
        </p:nvSpPr>
        <p:spPr/>
        <p:txBody>
          <a:bodyPr/>
          <a:lstStyle/>
          <a:p>
            <a:pPr fontAlgn="auto">
              <a:spcAft>
                <a:spcPts val="0"/>
              </a:spcAft>
              <a:defRPr/>
            </a:pPr>
            <a:r>
              <a:rPr lang="en-US" sz="3200" dirty="0" smtClean="0"/>
              <a:t>Step 3: Bid Evaluation*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9443" name="Rectangle 3"/>
          <p:cNvSpPr>
            <a:spLocks noGrp="1" noChangeArrowheads="1"/>
          </p:cNvSpPr>
          <p:nvPr>
            <p:ph idx="1"/>
          </p:nvPr>
        </p:nvSpPr>
        <p:spPr/>
        <p:txBody>
          <a:bodyPr>
            <a:normAutofit lnSpcReduction="10000"/>
          </a:bodyPr>
          <a:lstStyle/>
          <a:p>
            <a:pPr marL="274320" indent="-274320" fontAlgn="auto">
              <a:lnSpc>
                <a:spcPct val="90000"/>
              </a:lnSpc>
              <a:spcAft>
                <a:spcPts val="0"/>
              </a:spcAft>
              <a:buClr>
                <a:schemeClr val="accent3"/>
              </a:buClr>
              <a:buFont typeface="Wingdings 2"/>
              <a:buChar char=""/>
              <a:defRPr/>
            </a:pPr>
            <a:r>
              <a:rPr lang="en-US" sz="2400" dirty="0" smtClean="0"/>
              <a:t>FCC </a:t>
            </a:r>
          </a:p>
          <a:p>
            <a:pPr marL="640080" lvl="1" indent="-246888" fontAlgn="auto">
              <a:lnSpc>
                <a:spcPct val="90000"/>
              </a:lnSpc>
              <a:spcAft>
                <a:spcPts val="0"/>
              </a:spcAft>
              <a:buFont typeface="Wingdings 2"/>
              <a:buChar char=""/>
              <a:defRPr/>
            </a:pPr>
            <a:r>
              <a:rPr lang="en-US" sz="2200" dirty="0" smtClean="0"/>
              <a:t>Federal Communications Commission</a:t>
            </a:r>
          </a:p>
          <a:p>
            <a:pPr marL="640080" lvl="1" indent="-246888" fontAlgn="auto">
              <a:lnSpc>
                <a:spcPct val="90000"/>
              </a:lnSpc>
              <a:spcAft>
                <a:spcPts val="0"/>
              </a:spcAft>
              <a:buFont typeface="Wingdings 2"/>
              <a:buChar char=""/>
              <a:defRPr/>
            </a:pPr>
            <a:r>
              <a:rPr lang="en-US" dirty="0" smtClean="0"/>
              <a:t>Created program and sets rules and policy</a:t>
            </a:r>
          </a:p>
          <a:p>
            <a:pPr marL="274320" indent="-274320" fontAlgn="auto">
              <a:lnSpc>
                <a:spcPct val="90000"/>
              </a:lnSpc>
              <a:spcAft>
                <a:spcPts val="0"/>
              </a:spcAft>
              <a:buClr>
                <a:schemeClr val="accent3"/>
              </a:buClr>
              <a:buFont typeface="Wingdings 2"/>
              <a:buChar char=""/>
              <a:defRPr/>
            </a:pPr>
            <a:r>
              <a:rPr lang="en-US" sz="2400" dirty="0" smtClean="0"/>
              <a:t>USAC </a:t>
            </a:r>
          </a:p>
          <a:p>
            <a:pPr marL="640080" lvl="1" indent="-246888" fontAlgn="auto">
              <a:lnSpc>
                <a:spcPct val="90000"/>
              </a:lnSpc>
              <a:spcAft>
                <a:spcPts val="0"/>
              </a:spcAft>
              <a:buFont typeface="Wingdings 2"/>
              <a:buChar char=""/>
              <a:defRPr/>
            </a:pPr>
            <a:r>
              <a:rPr lang="en-US" dirty="0" smtClean="0"/>
              <a:t>Universal Services Administrative Company</a:t>
            </a:r>
          </a:p>
          <a:p>
            <a:pPr marL="640080" lvl="1" indent="-246888" fontAlgn="auto">
              <a:lnSpc>
                <a:spcPct val="90000"/>
              </a:lnSpc>
              <a:spcAft>
                <a:spcPts val="0"/>
              </a:spcAft>
              <a:buFont typeface="Wingdings 2"/>
              <a:buChar char=""/>
              <a:defRPr/>
            </a:pPr>
            <a:r>
              <a:rPr lang="en-US" dirty="0" smtClean="0"/>
              <a:t>Created by FCC to run E-rate and other universal service programs</a:t>
            </a:r>
          </a:p>
          <a:p>
            <a:pPr marL="640080" lvl="1" indent="-246888" fontAlgn="auto">
              <a:lnSpc>
                <a:spcPct val="90000"/>
              </a:lnSpc>
              <a:spcAft>
                <a:spcPts val="0"/>
              </a:spcAft>
              <a:buFont typeface="Wingdings 2"/>
              <a:buChar char=""/>
              <a:defRPr/>
            </a:pPr>
            <a:r>
              <a:rPr lang="en-US" dirty="0" smtClean="0"/>
              <a:t>Pays invoices</a:t>
            </a:r>
          </a:p>
          <a:p>
            <a:pPr marL="274320" indent="-274320" fontAlgn="auto">
              <a:lnSpc>
                <a:spcPct val="90000"/>
              </a:lnSpc>
              <a:spcAft>
                <a:spcPts val="0"/>
              </a:spcAft>
              <a:buClr>
                <a:schemeClr val="accent3"/>
              </a:buClr>
              <a:buFont typeface="Wingdings 2"/>
              <a:buChar char=""/>
              <a:defRPr/>
            </a:pPr>
            <a:r>
              <a:rPr lang="en-US" sz="2400" dirty="0" smtClean="0"/>
              <a:t>SLD </a:t>
            </a:r>
          </a:p>
          <a:p>
            <a:pPr marL="640080" lvl="1" indent="-246888" fontAlgn="auto">
              <a:lnSpc>
                <a:spcPct val="90000"/>
              </a:lnSpc>
              <a:spcAft>
                <a:spcPts val="0"/>
              </a:spcAft>
              <a:buFont typeface="Wingdings 2"/>
              <a:buChar char=""/>
              <a:defRPr/>
            </a:pPr>
            <a:r>
              <a:rPr lang="en-US" dirty="0" smtClean="0"/>
              <a:t>Schools and Libraries Division</a:t>
            </a:r>
          </a:p>
          <a:p>
            <a:pPr marL="640080" lvl="1" indent="-246888" fontAlgn="auto">
              <a:lnSpc>
                <a:spcPct val="90000"/>
              </a:lnSpc>
              <a:spcAft>
                <a:spcPts val="0"/>
              </a:spcAft>
              <a:buFont typeface="Wingdings 2"/>
              <a:buChar char=""/>
              <a:defRPr/>
            </a:pPr>
            <a:r>
              <a:rPr lang="en-US" dirty="0" smtClean="0"/>
              <a:t>Entity within USAC that runs E-rate</a:t>
            </a:r>
          </a:p>
          <a:p>
            <a:pPr marL="640080" lvl="1" indent="-246888" fontAlgn="auto">
              <a:lnSpc>
                <a:spcPct val="90000"/>
              </a:lnSpc>
              <a:spcAft>
                <a:spcPts val="0"/>
              </a:spcAft>
              <a:buFont typeface="Wingdings 2"/>
              <a:buChar char=""/>
              <a:defRPr/>
            </a:pPr>
            <a:r>
              <a:rPr lang="en-US" dirty="0" smtClean="0"/>
              <a:t>Makes no policy decisions</a:t>
            </a:r>
          </a:p>
        </p:txBody>
      </p:sp>
      <p:sp>
        <p:nvSpPr>
          <p:cNvPr id="1536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8F46ECC-98C7-492F-B35E-2CFBD88BC2DB}" type="slidenum">
              <a:rPr lang="en-US">
                <a:solidFill>
                  <a:schemeClr val="tx2"/>
                </a:solidFill>
              </a:rPr>
              <a:pPr eaLnBrk="1" hangingPunct="1"/>
              <a:t>5</a:t>
            </a:fld>
            <a:endParaRPr lang="en-US">
              <a:solidFill>
                <a:schemeClr val="tx2"/>
              </a:solidFill>
            </a:endParaRPr>
          </a:p>
        </p:txBody>
      </p:sp>
      <p:sp>
        <p:nvSpPr>
          <p:cNvPr id="189442" name="Rectangle 2"/>
          <p:cNvSpPr>
            <a:spLocks noGrp="1" noChangeArrowheads="1"/>
          </p:cNvSpPr>
          <p:nvPr>
            <p:ph type="title"/>
          </p:nvPr>
        </p:nvSpPr>
        <p:spPr>
          <a:xfrm>
            <a:off x="457200" y="533400"/>
            <a:ext cx="8229600" cy="604838"/>
          </a:xfrm>
        </p:spPr>
        <p:txBody>
          <a:bodyPr>
            <a:normAutofit fontScale="90000"/>
          </a:bodyPr>
          <a:lstStyle/>
          <a:p>
            <a:pPr fontAlgn="auto">
              <a:spcAft>
                <a:spcPts val="0"/>
              </a:spcAft>
              <a:defRPr/>
            </a:pPr>
            <a:r>
              <a:rPr lang="en-US" dirty="0"/>
              <a:t>Who Administers E-rate?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9442"/>
                                        </p:tgtEl>
                                        <p:attrNameLst>
                                          <p:attrName>style.visibility</p:attrName>
                                        </p:attrNameLst>
                                      </p:cBhvr>
                                      <p:to>
                                        <p:strVal val="visible"/>
                                      </p:to>
                                    </p:set>
                                    <p:animEffect transition="in" filter="fade">
                                      <p:cBhvr>
                                        <p:cTn id="7" dur="2000"/>
                                        <p:tgtEl>
                                          <p:spTgt spid="1894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9443">
                                            <p:txEl>
                                              <p:pRg st="0" end="0"/>
                                            </p:txEl>
                                          </p:spTgt>
                                        </p:tgtEl>
                                        <p:attrNameLst>
                                          <p:attrName>style.visibility</p:attrName>
                                        </p:attrNameLst>
                                      </p:cBhvr>
                                      <p:to>
                                        <p:strVal val="visible"/>
                                      </p:to>
                                    </p:set>
                                    <p:animEffect transition="in" filter="fade">
                                      <p:cBhvr>
                                        <p:cTn id="12" dur="2000"/>
                                        <p:tgtEl>
                                          <p:spTgt spid="18944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9443">
                                            <p:txEl>
                                              <p:pRg st="1" end="1"/>
                                            </p:txEl>
                                          </p:spTgt>
                                        </p:tgtEl>
                                        <p:attrNameLst>
                                          <p:attrName>style.visibility</p:attrName>
                                        </p:attrNameLst>
                                      </p:cBhvr>
                                      <p:to>
                                        <p:strVal val="visible"/>
                                      </p:to>
                                    </p:set>
                                    <p:animEffect transition="in" filter="fade">
                                      <p:cBhvr>
                                        <p:cTn id="15" dur="2000"/>
                                        <p:tgtEl>
                                          <p:spTgt spid="18944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9443">
                                            <p:txEl>
                                              <p:pRg st="2" end="2"/>
                                            </p:txEl>
                                          </p:spTgt>
                                        </p:tgtEl>
                                        <p:attrNameLst>
                                          <p:attrName>style.visibility</p:attrName>
                                        </p:attrNameLst>
                                      </p:cBhvr>
                                      <p:to>
                                        <p:strVal val="visible"/>
                                      </p:to>
                                    </p:set>
                                    <p:animEffect transition="in" filter="fade">
                                      <p:cBhvr>
                                        <p:cTn id="18" dur="2000"/>
                                        <p:tgtEl>
                                          <p:spTgt spid="189443">
                                            <p:txEl>
                                              <p:pRg st="2" end="2"/>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9443">
                                            <p:txEl>
                                              <p:pRg st="3" end="3"/>
                                            </p:txEl>
                                          </p:spTgt>
                                        </p:tgtEl>
                                        <p:attrNameLst>
                                          <p:attrName>style.visibility</p:attrName>
                                        </p:attrNameLst>
                                      </p:cBhvr>
                                      <p:to>
                                        <p:strVal val="visible"/>
                                      </p:to>
                                    </p:set>
                                    <p:animEffect transition="in" filter="fade">
                                      <p:cBhvr>
                                        <p:cTn id="23" dur="2000"/>
                                        <p:tgtEl>
                                          <p:spTgt spid="18944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9443">
                                            <p:txEl>
                                              <p:pRg st="4" end="4"/>
                                            </p:txEl>
                                          </p:spTgt>
                                        </p:tgtEl>
                                        <p:attrNameLst>
                                          <p:attrName>style.visibility</p:attrName>
                                        </p:attrNameLst>
                                      </p:cBhvr>
                                      <p:to>
                                        <p:strVal val="visible"/>
                                      </p:to>
                                    </p:set>
                                    <p:animEffect transition="in" filter="fade">
                                      <p:cBhvr>
                                        <p:cTn id="26" dur="2000"/>
                                        <p:tgtEl>
                                          <p:spTgt spid="189443">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9443">
                                            <p:txEl>
                                              <p:pRg st="5" end="5"/>
                                            </p:txEl>
                                          </p:spTgt>
                                        </p:tgtEl>
                                        <p:attrNameLst>
                                          <p:attrName>style.visibility</p:attrName>
                                        </p:attrNameLst>
                                      </p:cBhvr>
                                      <p:to>
                                        <p:strVal val="visible"/>
                                      </p:to>
                                    </p:set>
                                    <p:animEffect transition="in" filter="fade">
                                      <p:cBhvr>
                                        <p:cTn id="29" dur="2000"/>
                                        <p:tgtEl>
                                          <p:spTgt spid="189443">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9443">
                                            <p:txEl>
                                              <p:pRg st="6" end="6"/>
                                            </p:txEl>
                                          </p:spTgt>
                                        </p:tgtEl>
                                        <p:attrNameLst>
                                          <p:attrName>style.visibility</p:attrName>
                                        </p:attrNameLst>
                                      </p:cBhvr>
                                      <p:to>
                                        <p:strVal val="visible"/>
                                      </p:to>
                                    </p:set>
                                    <p:animEffect transition="in" filter="fade">
                                      <p:cBhvr>
                                        <p:cTn id="32" dur="2000"/>
                                        <p:tgtEl>
                                          <p:spTgt spid="189443">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9443">
                                            <p:txEl>
                                              <p:pRg st="7" end="7"/>
                                            </p:txEl>
                                          </p:spTgt>
                                        </p:tgtEl>
                                        <p:attrNameLst>
                                          <p:attrName>style.visibility</p:attrName>
                                        </p:attrNameLst>
                                      </p:cBhvr>
                                      <p:to>
                                        <p:strVal val="visible"/>
                                      </p:to>
                                    </p:set>
                                    <p:animEffect transition="in" filter="fade">
                                      <p:cBhvr>
                                        <p:cTn id="37" dur="2000"/>
                                        <p:tgtEl>
                                          <p:spTgt spid="189443">
                                            <p:txEl>
                                              <p:pRg st="7" end="7"/>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9443">
                                            <p:txEl>
                                              <p:pRg st="8" end="8"/>
                                            </p:txEl>
                                          </p:spTgt>
                                        </p:tgtEl>
                                        <p:attrNameLst>
                                          <p:attrName>style.visibility</p:attrName>
                                        </p:attrNameLst>
                                      </p:cBhvr>
                                      <p:to>
                                        <p:strVal val="visible"/>
                                      </p:to>
                                    </p:set>
                                    <p:animEffect transition="in" filter="fade">
                                      <p:cBhvr>
                                        <p:cTn id="40" dur="2000"/>
                                        <p:tgtEl>
                                          <p:spTgt spid="189443">
                                            <p:txEl>
                                              <p:pRg st="8" end="8"/>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9443">
                                            <p:txEl>
                                              <p:pRg st="9" end="9"/>
                                            </p:txEl>
                                          </p:spTgt>
                                        </p:tgtEl>
                                        <p:attrNameLst>
                                          <p:attrName>style.visibility</p:attrName>
                                        </p:attrNameLst>
                                      </p:cBhvr>
                                      <p:to>
                                        <p:strVal val="visible"/>
                                      </p:to>
                                    </p:set>
                                    <p:animEffect transition="in" filter="fade">
                                      <p:cBhvr>
                                        <p:cTn id="43" dur="2000"/>
                                        <p:tgtEl>
                                          <p:spTgt spid="189443">
                                            <p:txEl>
                                              <p:pRg st="9" end="9"/>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9443">
                                            <p:txEl>
                                              <p:pRg st="10" end="10"/>
                                            </p:txEl>
                                          </p:spTgt>
                                        </p:tgtEl>
                                        <p:attrNameLst>
                                          <p:attrName>style.visibility</p:attrName>
                                        </p:attrNameLst>
                                      </p:cBhvr>
                                      <p:to>
                                        <p:strVal val="visible"/>
                                      </p:to>
                                    </p:set>
                                    <p:animEffect transition="in" filter="fade">
                                      <p:cBhvr>
                                        <p:cTn id="46" dur="2000"/>
                                        <p:tgtEl>
                                          <p:spTgt spid="18944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build="p"/>
      <p:bldP spid="18944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sz="2400" dirty="0" smtClean="0"/>
              <a:t>Can consider other criteria in bid evaluation.  Examples:</a:t>
            </a:r>
          </a:p>
          <a:p>
            <a:pPr marL="640080" lvl="1" indent="-246888" fontAlgn="auto">
              <a:spcAft>
                <a:spcPts val="0"/>
              </a:spcAft>
              <a:buFont typeface="Wingdings 2"/>
              <a:buChar char=""/>
              <a:defRPr/>
            </a:pPr>
            <a:r>
              <a:rPr lang="en-US" dirty="0" smtClean="0"/>
              <a:t>History with vendor</a:t>
            </a:r>
          </a:p>
          <a:p>
            <a:pPr marL="640080" lvl="1" indent="-246888" fontAlgn="auto">
              <a:spcAft>
                <a:spcPts val="0"/>
              </a:spcAft>
              <a:buFont typeface="Wingdings 2"/>
              <a:buChar char=""/>
              <a:defRPr/>
            </a:pPr>
            <a:r>
              <a:rPr lang="en-US" dirty="0" smtClean="0"/>
              <a:t>Cost of ineligible items</a:t>
            </a:r>
          </a:p>
          <a:p>
            <a:pPr marL="822960" lvl="2" indent="-246888" fontAlgn="auto">
              <a:spcAft>
                <a:spcPts val="0"/>
              </a:spcAft>
              <a:buClr>
                <a:schemeClr val="accent3"/>
              </a:buClr>
              <a:buFont typeface="Wingdings 2"/>
              <a:buChar char=""/>
              <a:defRPr/>
            </a:pPr>
            <a:r>
              <a:rPr lang="en-US" dirty="0" smtClean="0"/>
              <a:t>New vendors’ cell phones</a:t>
            </a:r>
          </a:p>
          <a:p>
            <a:pPr marL="548640" lvl="1" indent="-246888" fontAlgn="auto">
              <a:spcAft>
                <a:spcPts val="0"/>
              </a:spcAft>
              <a:buFont typeface="Wingdings 2"/>
              <a:buChar char=""/>
              <a:defRPr/>
            </a:pPr>
            <a:r>
              <a:rPr lang="en-US" dirty="0" smtClean="0"/>
              <a:t>Quality of proposed solution</a:t>
            </a:r>
          </a:p>
          <a:p>
            <a:pPr marL="548640" lvl="1" indent="-246888" fontAlgn="auto">
              <a:spcAft>
                <a:spcPts val="0"/>
              </a:spcAft>
              <a:buFont typeface="Wingdings 2"/>
              <a:buChar char=""/>
              <a:defRPr/>
            </a:pPr>
            <a:r>
              <a:rPr lang="en-US" dirty="0" smtClean="0"/>
              <a:t>MBE/WBE preference</a:t>
            </a:r>
          </a:p>
          <a:p>
            <a:pPr marL="640080" lvl="1" indent="-246888" fontAlgn="auto">
              <a:spcAft>
                <a:spcPts val="0"/>
              </a:spcAft>
              <a:buFont typeface="Wingdings 2"/>
              <a:buChar char=""/>
              <a:defRPr/>
            </a:pPr>
            <a:r>
              <a:rPr lang="en-US" dirty="0" smtClean="0"/>
              <a:t>Cost to switch vendors</a:t>
            </a:r>
          </a:p>
          <a:p>
            <a:pPr marL="822960" lvl="2" indent="-246888" fontAlgn="auto">
              <a:spcAft>
                <a:spcPts val="0"/>
              </a:spcAft>
              <a:buClr>
                <a:schemeClr val="accent3"/>
              </a:buClr>
              <a:buFont typeface="Wingdings 2"/>
              <a:buChar char=""/>
              <a:defRPr/>
            </a:pPr>
            <a:r>
              <a:rPr lang="en-US" dirty="0" smtClean="0"/>
              <a:t>Staff time</a:t>
            </a:r>
          </a:p>
          <a:p>
            <a:pPr marL="640080" lvl="1" indent="-246888" fontAlgn="auto">
              <a:spcAft>
                <a:spcPts val="0"/>
              </a:spcAft>
              <a:buFont typeface="Wingdings 2"/>
              <a:buChar char=""/>
              <a:defRPr/>
            </a:pPr>
            <a:r>
              <a:rPr lang="en-US" dirty="0" smtClean="0"/>
              <a:t>References</a:t>
            </a:r>
          </a:p>
          <a:p>
            <a:pPr marL="274320" indent="-274320" fontAlgn="auto">
              <a:spcAft>
                <a:spcPts val="0"/>
              </a:spcAft>
              <a:buClr>
                <a:schemeClr val="accent3"/>
              </a:buClr>
              <a:buFont typeface="Wingdings 2"/>
              <a:buChar char=""/>
              <a:defRPr/>
            </a:pPr>
            <a:r>
              <a:rPr lang="en-US" sz="2400" dirty="0" smtClean="0"/>
              <a:t>Cannot consider “free services”</a:t>
            </a:r>
          </a:p>
        </p:txBody>
      </p:sp>
      <p:sp>
        <p:nvSpPr>
          <p:cNvPr id="6144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79FE565-7F2D-4319-95AC-B32AA9155460}" type="slidenum">
              <a:rPr lang="en-US">
                <a:solidFill>
                  <a:schemeClr val="tx2"/>
                </a:solidFill>
              </a:rPr>
              <a:pPr eaLnBrk="1" hangingPunct="1"/>
              <a:t>50</a:t>
            </a:fld>
            <a:endParaRPr lang="en-US">
              <a:solidFill>
                <a:schemeClr val="tx2"/>
              </a:solidFill>
            </a:endParaRPr>
          </a:p>
        </p:txBody>
      </p:sp>
      <p:sp>
        <p:nvSpPr>
          <p:cNvPr id="56322" name="Rectangle 2"/>
          <p:cNvSpPr>
            <a:spLocks noGrp="1" noChangeArrowheads="1"/>
          </p:cNvSpPr>
          <p:nvPr>
            <p:ph type="title"/>
          </p:nvPr>
        </p:nvSpPr>
        <p:spPr/>
        <p:txBody>
          <a:bodyPr/>
          <a:lstStyle/>
          <a:p>
            <a:pPr fontAlgn="auto">
              <a:spcAft>
                <a:spcPts val="0"/>
              </a:spcAft>
              <a:defRPr/>
            </a:pPr>
            <a:r>
              <a:rPr lang="en-US" sz="3200" dirty="0" smtClean="0"/>
              <a:t>What can be considered?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idx="1"/>
          </p:nvPr>
        </p:nvSpPr>
        <p:spPr>
          <a:xfrm>
            <a:off x="381000" y="1752600"/>
            <a:ext cx="8534400" cy="5181600"/>
          </a:xfrm>
        </p:spPr>
        <p:txBody>
          <a:bodyPr/>
          <a:lstStyle/>
          <a:p>
            <a:pPr marL="274320" indent="-274320" fontAlgn="auto">
              <a:lnSpc>
                <a:spcPct val="90000"/>
              </a:lnSpc>
              <a:spcAft>
                <a:spcPts val="0"/>
              </a:spcAft>
              <a:buClr>
                <a:schemeClr val="accent3"/>
              </a:buClr>
              <a:buFont typeface="Wingdings 2"/>
              <a:buChar char=""/>
              <a:defRPr/>
            </a:pPr>
            <a:r>
              <a:rPr lang="en-US" sz="2400" dirty="0" smtClean="0"/>
              <a:t>What should you do if you receive no bids?</a:t>
            </a:r>
          </a:p>
          <a:p>
            <a:pPr marL="640080" lvl="1" indent="-246888" fontAlgn="auto">
              <a:lnSpc>
                <a:spcPct val="90000"/>
              </a:lnSpc>
              <a:spcAft>
                <a:spcPts val="0"/>
              </a:spcAft>
              <a:buFont typeface="Wingdings 2"/>
              <a:buChar char=""/>
              <a:defRPr/>
            </a:pPr>
            <a:r>
              <a:rPr lang="en-US" dirty="0" smtClean="0"/>
              <a:t>Document via an email or file memo that no bids were received</a:t>
            </a:r>
          </a:p>
          <a:p>
            <a:pPr marL="640080" lvl="1" indent="-246888" fontAlgn="auto">
              <a:lnSpc>
                <a:spcPct val="90000"/>
              </a:lnSpc>
              <a:spcAft>
                <a:spcPts val="0"/>
              </a:spcAft>
              <a:buFont typeface="Wingdings 2"/>
              <a:buChar char=""/>
              <a:defRPr/>
            </a:pPr>
            <a:r>
              <a:rPr lang="en-US" dirty="0" smtClean="0"/>
              <a:t>Existing Services: can continue to receive services from existing service provider</a:t>
            </a:r>
          </a:p>
          <a:p>
            <a:pPr marL="640080" lvl="1" indent="-246888" fontAlgn="auto">
              <a:lnSpc>
                <a:spcPct val="90000"/>
              </a:lnSpc>
              <a:spcAft>
                <a:spcPts val="0"/>
              </a:spcAft>
              <a:buFont typeface="Wingdings 2"/>
              <a:buChar char=""/>
              <a:defRPr/>
            </a:pPr>
            <a:r>
              <a:rPr lang="en-US" dirty="0" smtClean="0"/>
              <a:t>New Services/Procurement:  Solicit bid from willing vendor </a:t>
            </a:r>
            <a:r>
              <a:rPr lang="en-US" sz="1800" dirty="0" smtClean="0">
                <a:solidFill>
                  <a:srgbClr val="F41837"/>
                </a:solidFill>
              </a:rPr>
              <a:t>(who is not your brother-in-law)</a:t>
            </a:r>
          </a:p>
          <a:p>
            <a:pPr marL="822960" lvl="2" indent="-246888" fontAlgn="auto">
              <a:lnSpc>
                <a:spcPct val="90000"/>
              </a:lnSpc>
              <a:spcAft>
                <a:spcPts val="0"/>
              </a:spcAft>
              <a:buClr>
                <a:schemeClr val="accent3"/>
              </a:buClr>
              <a:buFont typeface="Wingdings 2"/>
              <a:buChar char=""/>
              <a:defRPr/>
            </a:pPr>
            <a:r>
              <a:rPr lang="en-US" dirty="0" smtClean="0"/>
              <a:t>Make sure price is cost-effective</a:t>
            </a:r>
          </a:p>
          <a:p>
            <a:pPr marL="822960" lvl="2" indent="-246888" fontAlgn="auto">
              <a:lnSpc>
                <a:spcPct val="90000"/>
              </a:lnSpc>
              <a:spcAft>
                <a:spcPts val="0"/>
              </a:spcAft>
              <a:buClr>
                <a:schemeClr val="accent3"/>
              </a:buClr>
              <a:buFont typeface="Wingdings 2"/>
              <a:buChar char=""/>
              <a:defRPr/>
            </a:pPr>
            <a:r>
              <a:rPr lang="en-US" dirty="0" smtClean="0"/>
              <a:t>Check marketplace options from other vendors in your area or nearby areas</a:t>
            </a:r>
          </a:p>
          <a:p>
            <a:pPr marL="822960" lvl="2" indent="-246888" fontAlgn="auto">
              <a:lnSpc>
                <a:spcPct val="90000"/>
              </a:lnSpc>
              <a:spcAft>
                <a:spcPts val="0"/>
              </a:spcAft>
              <a:buClr>
                <a:schemeClr val="accent3"/>
              </a:buClr>
              <a:buFont typeface="Wingdings 2"/>
              <a:buChar char=""/>
              <a:defRPr/>
            </a:pPr>
            <a:r>
              <a:rPr lang="en-US" dirty="0" smtClean="0"/>
              <a:t>Save research and information to justify buying service from this vendor</a:t>
            </a:r>
          </a:p>
          <a:p>
            <a:pPr marL="640080" lvl="1" indent="-246888" fontAlgn="auto">
              <a:lnSpc>
                <a:spcPct val="90000"/>
              </a:lnSpc>
              <a:spcAft>
                <a:spcPts val="0"/>
              </a:spcAft>
              <a:buFont typeface="Wingdings 2"/>
              <a:buChar char=""/>
              <a:defRPr/>
            </a:pPr>
            <a:endParaRPr lang="en-US" sz="2800" dirty="0" smtClean="0"/>
          </a:p>
          <a:p>
            <a:pPr marL="640080" lvl="1" indent="-246888" fontAlgn="auto">
              <a:lnSpc>
                <a:spcPct val="90000"/>
              </a:lnSpc>
              <a:spcAft>
                <a:spcPts val="0"/>
              </a:spcAft>
              <a:buFont typeface="Wingdings 2"/>
              <a:buChar char=""/>
              <a:defRPr/>
            </a:pPr>
            <a:endParaRPr lang="en-US" sz="1600" b="1" dirty="0" smtClean="0"/>
          </a:p>
          <a:p>
            <a:pPr marL="274320" indent="-274320" fontAlgn="auto">
              <a:lnSpc>
                <a:spcPct val="90000"/>
              </a:lnSpc>
              <a:spcAft>
                <a:spcPts val="0"/>
              </a:spcAft>
              <a:buClr>
                <a:schemeClr val="accent3"/>
              </a:buClr>
              <a:buFont typeface="Wingdings 2"/>
              <a:buChar char=""/>
              <a:defRPr/>
            </a:pPr>
            <a:endParaRPr lang="en-US" sz="1200" dirty="0" smtClean="0"/>
          </a:p>
        </p:txBody>
      </p:sp>
      <p:sp>
        <p:nvSpPr>
          <p:cNvPr id="6246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13C4EF0-2668-488F-B6E8-DDD5F22863FD}" type="slidenum">
              <a:rPr lang="en-US">
                <a:solidFill>
                  <a:schemeClr val="tx2"/>
                </a:solidFill>
              </a:rPr>
              <a:pPr eaLnBrk="1" hangingPunct="1"/>
              <a:t>51</a:t>
            </a:fld>
            <a:endParaRPr lang="en-US">
              <a:solidFill>
                <a:schemeClr val="tx2"/>
              </a:solidFill>
            </a:endParaRPr>
          </a:p>
        </p:txBody>
      </p:sp>
      <p:sp>
        <p:nvSpPr>
          <p:cNvPr id="57346" name="Rectangle 2"/>
          <p:cNvSpPr>
            <a:spLocks noGrp="1" noChangeArrowheads="1"/>
          </p:cNvSpPr>
          <p:nvPr>
            <p:ph type="title"/>
          </p:nvPr>
        </p:nvSpPr>
        <p:spPr/>
        <p:txBody>
          <a:bodyPr/>
          <a:lstStyle/>
          <a:p>
            <a:pPr fontAlgn="auto">
              <a:spcAft>
                <a:spcPts val="0"/>
              </a:spcAft>
              <a:defRPr/>
            </a:pPr>
            <a:r>
              <a:rPr lang="en-US" sz="3200" dirty="0" smtClean="0"/>
              <a:t>Step 3: Bid Evaluation*</a:t>
            </a:r>
          </a:p>
        </p:txBody>
      </p:sp>
      <p:pic>
        <p:nvPicPr>
          <p:cNvPr id="62469" name="Picture 4" descr="MCj034082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39624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p:txBody>
          <a:bodyPr>
            <a:normAutofit lnSpcReduction="10000"/>
          </a:bodyPr>
          <a:lstStyle/>
          <a:p>
            <a:pPr marL="274320" indent="-274320" fontAlgn="auto">
              <a:lnSpc>
                <a:spcPct val="90000"/>
              </a:lnSpc>
              <a:spcAft>
                <a:spcPts val="0"/>
              </a:spcAft>
              <a:buClr>
                <a:schemeClr val="accent3"/>
              </a:buClr>
              <a:buFont typeface="Wingdings 2"/>
              <a:buChar char=""/>
              <a:defRPr/>
            </a:pPr>
            <a:r>
              <a:rPr lang="en-US" sz="2400" dirty="0" smtClean="0"/>
              <a:t>Vendor selection must be done </a:t>
            </a:r>
            <a:r>
              <a:rPr lang="en-US" sz="2400" u="sng" dirty="0" smtClean="0"/>
              <a:t>before</a:t>
            </a:r>
            <a:r>
              <a:rPr lang="en-US" sz="2400" dirty="0" smtClean="0"/>
              <a:t> you submit 471</a:t>
            </a:r>
          </a:p>
          <a:p>
            <a:pPr marL="274320" indent="-274320" fontAlgn="auto">
              <a:lnSpc>
                <a:spcPct val="90000"/>
              </a:lnSpc>
              <a:spcAft>
                <a:spcPts val="0"/>
              </a:spcAft>
              <a:buClr>
                <a:schemeClr val="accent3"/>
              </a:buClr>
              <a:buFont typeface="Wingdings 2"/>
              <a:buChar char=""/>
              <a:defRPr/>
            </a:pPr>
            <a:r>
              <a:rPr lang="en-US" sz="2400" dirty="0" smtClean="0"/>
              <a:t>Be careful not to make any decisions, sign anything or file any forms during 28 day waiting period.</a:t>
            </a:r>
          </a:p>
          <a:p>
            <a:pPr marL="274320" indent="-274320" fontAlgn="auto">
              <a:lnSpc>
                <a:spcPct val="90000"/>
              </a:lnSpc>
              <a:spcAft>
                <a:spcPts val="0"/>
              </a:spcAft>
              <a:buClr>
                <a:schemeClr val="accent3"/>
              </a:buClr>
              <a:buFont typeface="Wingdings 2"/>
              <a:buChar char=""/>
              <a:defRPr/>
            </a:pPr>
            <a:r>
              <a:rPr lang="en-US" sz="2400" dirty="0" smtClean="0"/>
              <a:t>Contracts must be signed and dated by applicant</a:t>
            </a:r>
          </a:p>
          <a:p>
            <a:pPr marL="274320" indent="-274320" fontAlgn="auto">
              <a:lnSpc>
                <a:spcPct val="90000"/>
              </a:lnSpc>
              <a:spcAft>
                <a:spcPts val="0"/>
              </a:spcAft>
              <a:buClr>
                <a:schemeClr val="accent3"/>
              </a:buClr>
              <a:buFont typeface="Wingdings 2"/>
              <a:buChar char=""/>
              <a:defRPr/>
            </a:pPr>
            <a:r>
              <a:rPr lang="en-US" sz="2400" dirty="0" smtClean="0"/>
              <a:t>Must sign contract unless receiving services on month-to-month basis</a:t>
            </a:r>
          </a:p>
          <a:p>
            <a:pPr marL="274320" indent="-274320" fontAlgn="auto">
              <a:lnSpc>
                <a:spcPct val="90000"/>
              </a:lnSpc>
              <a:spcAft>
                <a:spcPts val="0"/>
              </a:spcAft>
              <a:buClr>
                <a:schemeClr val="accent3"/>
              </a:buClr>
              <a:buFont typeface="Wingdings 2"/>
              <a:buChar char=""/>
              <a:defRPr/>
            </a:pPr>
            <a:r>
              <a:rPr lang="en-US" sz="2400" dirty="0" smtClean="0"/>
              <a:t>List extensions and expiration date in contract (cannot be open-ended)</a:t>
            </a:r>
          </a:p>
          <a:p>
            <a:pPr marL="641033" lvl="1" indent="-274320" fontAlgn="auto">
              <a:lnSpc>
                <a:spcPct val="90000"/>
              </a:lnSpc>
              <a:spcAft>
                <a:spcPts val="0"/>
              </a:spcAft>
              <a:buClr>
                <a:schemeClr val="accent3"/>
              </a:buClr>
              <a:buFont typeface="Wingdings 2"/>
              <a:buChar char=""/>
              <a:defRPr/>
            </a:pPr>
            <a:r>
              <a:rPr lang="en-US" sz="2200" dirty="0" smtClean="0">
                <a:solidFill>
                  <a:srgbClr val="FF0000"/>
                </a:solidFill>
              </a:rPr>
              <a:t>Be careful to list prices in extension terms!</a:t>
            </a:r>
          </a:p>
          <a:p>
            <a:pPr marL="274320" indent="-274320" fontAlgn="auto">
              <a:lnSpc>
                <a:spcPct val="90000"/>
              </a:lnSpc>
              <a:spcAft>
                <a:spcPts val="0"/>
              </a:spcAft>
              <a:buClr>
                <a:schemeClr val="accent3"/>
              </a:buClr>
              <a:buFont typeface="Wingdings 2"/>
              <a:buChar char=""/>
              <a:defRPr/>
            </a:pPr>
            <a:r>
              <a:rPr lang="en-US" sz="2400" dirty="0" smtClean="0"/>
              <a:t>Include out-clauses if you can’t pay without E-rate</a:t>
            </a:r>
          </a:p>
          <a:p>
            <a:pPr marL="274320" indent="-274320" fontAlgn="auto">
              <a:lnSpc>
                <a:spcPct val="90000"/>
              </a:lnSpc>
              <a:spcAft>
                <a:spcPts val="0"/>
              </a:spcAft>
              <a:buClr>
                <a:schemeClr val="accent3"/>
              </a:buClr>
              <a:buFont typeface="Wingdings 2"/>
              <a:buChar char=""/>
              <a:defRPr/>
            </a:pPr>
            <a:r>
              <a:rPr lang="en-US" sz="2400" dirty="0" smtClean="0"/>
              <a:t>Try to have contracts begin July 1 and end June 30, 20XX to coincide with E-rate funding year</a:t>
            </a:r>
          </a:p>
          <a:p>
            <a:pPr marL="274320" indent="-274320" fontAlgn="auto">
              <a:lnSpc>
                <a:spcPct val="90000"/>
              </a:lnSpc>
              <a:spcAft>
                <a:spcPts val="0"/>
              </a:spcAft>
              <a:buClr>
                <a:schemeClr val="accent3"/>
              </a:buClr>
              <a:buFont typeface="Wingdings 2"/>
              <a:buChar char=""/>
              <a:defRPr/>
            </a:pPr>
            <a:endParaRPr lang="en-US" sz="2400" dirty="0" smtClean="0"/>
          </a:p>
        </p:txBody>
      </p:sp>
      <p:sp>
        <p:nvSpPr>
          <p:cNvPr id="6349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3720620-6A86-4AF4-8C14-5CBFC878D040}" type="slidenum">
              <a:rPr lang="en-US">
                <a:solidFill>
                  <a:schemeClr val="tx2"/>
                </a:solidFill>
              </a:rPr>
              <a:pPr eaLnBrk="1" hangingPunct="1"/>
              <a:t>52</a:t>
            </a:fld>
            <a:endParaRPr lang="en-US">
              <a:solidFill>
                <a:schemeClr val="tx2"/>
              </a:solidFill>
            </a:endParaRPr>
          </a:p>
        </p:txBody>
      </p:sp>
      <p:sp>
        <p:nvSpPr>
          <p:cNvPr id="217090" name="Rectangle 2"/>
          <p:cNvSpPr>
            <a:spLocks noGrp="1" noChangeArrowheads="1"/>
          </p:cNvSpPr>
          <p:nvPr>
            <p:ph type="title"/>
          </p:nvPr>
        </p:nvSpPr>
        <p:spPr>
          <a:xfrm>
            <a:off x="304800" y="457200"/>
            <a:ext cx="8610600" cy="608013"/>
          </a:xfrm>
        </p:spPr>
        <p:txBody>
          <a:bodyPr>
            <a:normAutofit fontScale="90000"/>
          </a:bodyPr>
          <a:lstStyle/>
          <a:p>
            <a:pPr fontAlgn="auto">
              <a:spcAft>
                <a:spcPts val="0"/>
              </a:spcAft>
              <a:defRPr/>
            </a:pPr>
            <a:r>
              <a:rPr lang="en-US" dirty="0"/>
              <a:t>Step 4: Signing E-rate Contracts*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p:txBody>
          <a:bodyPr/>
          <a:lstStyle/>
          <a:p>
            <a:pPr marL="274320" indent="-274320" fontAlgn="auto">
              <a:spcAft>
                <a:spcPts val="0"/>
              </a:spcAft>
              <a:buClr>
                <a:schemeClr val="accent3"/>
              </a:buClr>
              <a:buFont typeface="Wingdings 2"/>
              <a:buChar char=""/>
              <a:defRPr/>
            </a:pPr>
            <a:r>
              <a:rPr lang="en-US" sz="2400" dirty="0" smtClean="0"/>
              <a:t>These are Priority 1 services that have NO contract</a:t>
            </a:r>
          </a:p>
          <a:p>
            <a:pPr marL="640080" lvl="1" indent="-246888" fontAlgn="auto">
              <a:spcAft>
                <a:spcPts val="0"/>
              </a:spcAft>
              <a:buFont typeface="Wingdings 2"/>
              <a:buChar char=""/>
              <a:defRPr/>
            </a:pPr>
            <a:r>
              <a:rPr lang="en-US" dirty="0" smtClean="0"/>
              <a:t>Local, long distance phone service</a:t>
            </a:r>
          </a:p>
          <a:p>
            <a:pPr marL="640080" lvl="1" indent="-246888" fontAlgn="auto">
              <a:spcAft>
                <a:spcPts val="0"/>
              </a:spcAft>
              <a:buFont typeface="Wingdings 2"/>
              <a:buChar char=""/>
              <a:defRPr/>
            </a:pPr>
            <a:r>
              <a:rPr lang="en-US" dirty="0" smtClean="0"/>
              <a:t>Cellular Service</a:t>
            </a:r>
          </a:p>
          <a:p>
            <a:pPr marL="640080" lvl="1" indent="-246888" fontAlgn="auto">
              <a:spcAft>
                <a:spcPts val="0"/>
              </a:spcAft>
              <a:buFont typeface="Wingdings 2"/>
              <a:buChar char=""/>
              <a:defRPr/>
            </a:pPr>
            <a:r>
              <a:rPr lang="en-US" dirty="0" smtClean="0"/>
              <a:t>Some Internet Access</a:t>
            </a:r>
          </a:p>
          <a:p>
            <a:pPr marL="274320" indent="-274320" fontAlgn="auto">
              <a:spcAft>
                <a:spcPts val="0"/>
              </a:spcAft>
              <a:buClr>
                <a:schemeClr val="accent3"/>
              </a:buClr>
              <a:buFont typeface="Wingdings 2"/>
              <a:buChar char=""/>
              <a:defRPr/>
            </a:pPr>
            <a:r>
              <a:rPr lang="en-US" sz="2400" u="sng" dirty="0" smtClean="0"/>
              <a:t>Must</a:t>
            </a:r>
            <a:r>
              <a:rPr lang="en-US" sz="2400" dirty="0" smtClean="0"/>
              <a:t> competitively bid </a:t>
            </a:r>
            <a:r>
              <a:rPr lang="en-US" sz="2400" u="sng" dirty="0" smtClean="0"/>
              <a:t>every</a:t>
            </a:r>
            <a:r>
              <a:rPr lang="en-US" sz="2400" dirty="0" smtClean="0"/>
              <a:t> year, regardless of competition in your area for those services</a:t>
            </a:r>
          </a:p>
          <a:p>
            <a:pPr marL="274320" indent="-274320" fontAlgn="auto">
              <a:spcAft>
                <a:spcPts val="0"/>
              </a:spcAft>
              <a:buClr>
                <a:schemeClr val="accent3"/>
              </a:buClr>
              <a:buFont typeface="Wingdings 2"/>
              <a:buChar char=""/>
              <a:defRPr/>
            </a:pPr>
            <a:r>
              <a:rPr lang="en-US" sz="2400" dirty="0" smtClean="0"/>
              <a:t>E-rate does not recognize multi-year tariffs… these must be </a:t>
            </a:r>
            <a:r>
              <a:rPr lang="en-US" sz="2400" u="sng" dirty="0" smtClean="0"/>
              <a:t>contracts</a:t>
            </a:r>
            <a:endParaRPr lang="en-US" sz="2400" dirty="0" smtClean="0"/>
          </a:p>
        </p:txBody>
      </p:sp>
      <p:sp>
        <p:nvSpPr>
          <p:cNvPr id="6451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E732410-52C5-424A-BC6D-BDC9D2A1E18D}" type="slidenum">
              <a:rPr lang="en-US">
                <a:solidFill>
                  <a:schemeClr val="tx2"/>
                </a:solidFill>
              </a:rPr>
              <a:pPr eaLnBrk="1" hangingPunct="1"/>
              <a:t>53</a:t>
            </a:fld>
            <a:endParaRPr lang="en-US">
              <a:solidFill>
                <a:schemeClr val="tx2"/>
              </a:solidFill>
            </a:endParaRPr>
          </a:p>
        </p:txBody>
      </p:sp>
      <p:sp>
        <p:nvSpPr>
          <p:cNvPr id="216066" name="Rectangle 2"/>
          <p:cNvSpPr>
            <a:spLocks noGrp="1" noChangeArrowheads="1"/>
          </p:cNvSpPr>
          <p:nvPr>
            <p:ph type="title"/>
          </p:nvPr>
        </p:nvSpPr>
        <p:spPr>
          <a:xfrm>
            <a:off x="457200" y="533400"/>
            <a:ext cx="8229600" cy="603250"/>
          </a:xfrm>
        </p:spPr>
        <p:txBody>
          <a:bodyPr>
            <a:normAutofit fontScale="90000"/>
          </a:bodyPr>
          <a:lstStyle/>
          <a:p>
            <a:pPr fontAlgn="auto">
              <a:spcAft>
                <a:spcPts val="0"/>
              </a:spcAft>
              <a:defRPr/>
            </a:pPr>
            <a:r>
              <a:rPr lang="en-US" dirty="0" err="1"/>
              <a:t>Tariffed</a:t>
            </a:r>
            <a:r>
              <a:rPr lang="en-US" dirty="0"/>
              <a:t> Services/MTM*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162800" y="2892425"/>
            <a:ext cx="1600200" cy="1646238"/>
          </a:xfrm>
        </p:spPr>
        <p:txBody>
          <a:bodyPr/>
          <a:lstStyle/>
          <a:p>
            <a:pPr fontAlgn="auto">
              <a:spcAft>
                <a:spcPts val="0"/>
              </a:spcAft>
              <a:defRPr/>
            </a:pPr>
            <a:endParaRPr lang="en-US"/>
          </a:p>
        </p:txBody>
      </p:sp>
      <p:sp>
        <p:nvSpPr>
          <p:cNvPr id="65539"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824414C-C603-4276-A0BE-21B433E8197F}" type="slidenum">
              <a:rPr lang="en-US">
                <a:solidFill>
                  <a:schemeClr val="bg2"/>
                </a:solidFill>
              </a:rPr>
              <a:pPr eaLnBrk="1" hangingPunct="1"/>
              <a:t>54</a:t>
            </a:fld>
            <a:endParaRPr lang="en-US">
              <a:solidFill>
                <a:schemeClr val="bg2"/>
              </a:solidFill>
            </a:endParaRPr>
          </a:p>
        </p:txBody>
      </p:sp>
      <p:sp>
        <p:nvSpPr>
          <p:cNvPr id="4" name="Title 3"/>
          <p:cNvSpPr>
            <a:spLocks noGrp="1"/>
          </p:cNvSpPr>
          <p:nvPr>
            <p:ph type="title"/>
          </p:nvPr>
        </p:nvSpPr>
        <p:spPr>
          <a:xfrm>
            <a:off x="381000" y="2892425"/>
            <a:ext cx="6324600" cy="1646238"/>
          </a:xfrm>
        </p:spPr>
        <p:txBody>
          <a:bodyPr/>
          <a:lstStyle/>
          <a:p>
            <a:pPr fontAlgn="auto">
              <a:spcAft>
                <a:spcPts val="0"/>
              </a:spcAft>
              <a:defRPr/>
            </a:pPr>
            <a:r>
              <a:rPr lang="en-US" sz="3600" dirty="0"/>
              <a:t>Questions about </a:t>
            </a:r>
            <a:br>
              <a:rPr lang="en-US" sz="3600" dirty="0"/>
            </a:br>
            <a:r>
              <a:rPr lang="en-US" sz="3600" dirty="0"/>
              <a:t>Bidding / Form 470 / </a:t>
            </a:r>
            <a:r>
              <a:rPr lang="en-US" sz="3600" dirty="0" smtClean="0"/>
              <a:t>Bidding </a:t>
            </a:r>
            <a:r>
              <a:rPr lang="en-US" sz="3600" dirty="0"/>
              <a:t>Behavior/Gift Restrictions/Bid Evaluation / Signing </a:t>
            </a:r>
            <a:r>
              <a:rPr lang="en-US" sz="3600" dirty="0" smtClean="0"/>
              <a:t>Contracts?</a:t>
            </a:r>
            <a:endParaRPr lang="en-US" sz="3600" dirty="0"/>
          </a:p>
        </p:txBody>
      </p:sp>
      <p:pic>
        <p:nvPicPr>
          <p:cNvPr id="65541" name="Picture 4"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457200"/>
            <a:ext cx="11541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p:txBody>
          <a:bodyPr/>
          <a:lstStyle/>
          <a:p>
            <a:pPr marL="274320" indent="-274320" fontAlgn="auto">
              <a:lnSpc>
                <a:spcPct val="90000"/>
              </a:lnSpc>
              <a:spcAft>
                <a:spcPts val="0"/>
              </a:spcAft>
              <a:buClr>
                <a:schemeClr val="accent3"/>
              </a:buClr>
              <a:buFont typeface="Wingdings 2"/>
              <a:buChar char=""/>
              <a:defRPr/>
            </a:pPr>
            <a:r>
              <a:rPr lang="en-US" sz="2400" dirty="0" smtClean="0"/>
              <a:t>Form that requests discounts (funding) </a:t>
            </a:r>
          </a:p>
          <a:p>
            <a:pPr marL="274320" indent="-274320" fontAlgn="auto">
              <a:lnSpc>
                <a:spcPct val="90000"/>
              </a:lnSpc>
              <a:spcAft>
                <a:spcPts val="0"/>
              </a:spcAft>
              <a:buClr>
                <a:schemeClr val="accent3"/>
              </a:buClr>
              <a:buFont typeface="Wingdings 2"/>
              <a:buChar char=""/>
              <a:defRPr/>
            </a:pPr>
            <a:r>
              <a:rPr lang="en-US" sz="2400" dirty="0" smtClean="0"/>
              <a:t>Filed by entity that actually pays the bills</a:t>
            </a:r>
          </a:p>
          <a:p>
            <a:pPr marL="274320" indent="-274320" fontAlgn="auto">
              <a:lnSpc>
                <a:spcPct val="90000"/>
              </a:lnSpc>
              <a:spcAft>
                <a:spcPts val="0"/>
              </a:spcAft>
              <a:buClr>
                <a:schemeClr val="accent3"/>
              </a:buClr>
              <a:buFont typeface="Wingdings 2"/>
              <a:buChar char=""/>
              <a:defRPr/>
            </a:pPr>
            <a:r>
              <a:rPr lang="en-US" sz="2400" dirty="0" smtClean="0"/>
              <a:t>Shows discount calculations </a:t>
            </a:r>
          </a:p>
          <a:p>
            <a:pPr marL="274320" indent="-274320" fontAlgn="auto">
              <a:lnSpc>
                <a:spcPct val="90000"/>
              </a:lnSpc>
              <a:spcAft>
                <a:spcPts val="0"/>
              </a:spcAft>
              <a:buClr>
                <a:schemeClr val="accent3"/>
              </a:buClr>
              <a:buFont typeface="Wingdings 2"/>
              <a:buChar char=""/>
              <a:defRPr/>
            </a:pPr>
            <a:r>
              <a:rPr lang="en-US" sz="2400" dirty="0" smtClean="0"/>
              <a:t>Lists which 470 was used to bid services, provides contract signing dates, contract amounts </a:t>
            </a:r>
          </a:p>
          <a:p>
            <a:pPr marL="274320" indent="-274320" fontAlgn="auto">
              <a:lnSpc>
                <a:spcPct val="90000"/>
              </a:lnSpc>
              <a:spcAft>
                <a:spcPts val="0"/>
              </a:spcAft>
              <a:buClr>
                <a:schemeClr val="accent3"/>
              </a:buClr>
              <a:buFont typeface="Wingdings 2"/>
              <a:buChar char=""/>
              <a:defRPr/>
            </a:pPr>
            <a:r>
              <a:rPr lang="en-US" sz="2400" dirty="0" smtClean="0"/>
              <a:t>File single 471 (multiple OK) for all requests</a:t>
            </a:r>
          </a:p>
          <a:p>
            <a:pPr marL="274320" indent="-274320" fontAlgn="auto">
              <a:lnSpc>
                <a:spcPct val="90000"/>
              </a:lnSpc>
              <a:spcAft>
                <a:spcPts val="0"/>
              </a:spcAft>
              <a:buClr>
                <a:schemeClr val="accent3"/>
              </a:buClr>
              <a:buFont typeface="Wingdings 2"/>
              <a:buChar char=""/>
              <a:defRPr/>
            </a:pPr>
            <a:r>
              <a:rPr lang="en-US" sz="2400" dirty="0" err="1" smtClean="0"/>
              <a:t>eCertify</a:t>
            </a:r>
            <a:r>
              <a:rPr lang="en-US" sz="2400" dirty="0" smtClean="0"/>
              <a:t>!!  Or submit signed certification page ASAP if you don’t have a PIN</a:t>
            </a:r>
            <a:endParaRPr lang="en-US" sz="2500" dirty="0" smtClean="0"/>
          </a:p>
          <a:p>
            <a:pPr marL="274320" indent="-274320" fontAlgn="auto">
              <a:lnSpc>
                <a:spcPct val="90000"/>
              </a:lnSpc>
              <a:spcAft>
                <a:spcPts val="0"/>
              </a:spcAft>
              <a:buClr>
                <a:schemeClr val="accent3"/>
              </a:buClr>
              <a:buFont typeface="Wingdings 2"/>
              <a:buChar char=""/>
              <a:defRPr/>
            </a:pPr>
            <a:r>
              <a:rPr lang="en-US" sz="2400" dirty="0" smtClean="0"/>
              <a:t>Must be filed by close of 471 filing window (likely will be mid March)</a:t>
            </a:r>
          </a:p>
          <a:p>
            <a:pPr marL="640080" lvl="1" indent="-246888" fontAlgn="auto">
              <a:lnSpc>
                <a:spcPct val="90000"/>
              </a:lnSpc>
              <a:spcAft>
                <a:spcPts val="0"/>
              </a:spcAft>
              <a:buFont typeface="Wingdings 2"/>
              <a:buChar char=""/>
              <a:defRPr/>
            </a:pPr>
            <a:r>
              <a:rPr lang="en-US" dirty="0" smtClean="0"/>
              <a:t>Don’t miss this deadline!</a:t>
            </a:r>
          </a:p>
          <a:p>
            <a:pPr marL="274320" indent="-274320" fontAlgn="auto">
              <a:lnSpc>
                <a:spcPct val="80000"/>
              </a:lnSpc>
              <a:spcAft>
                <a:spcPts val="0"/>
              </a:spcAft>
              <a:buClr>
                <a:schemeClr val="accent3"/>
              </a:buClr>
              <a:buFont typeface="Wingdings 2"/>
              <a:buChar char=""/>
              <a:defRPr/>
            </a:pPr>
            <a:endParaRPr lang="en-US" sz="2400" dirty="0" smtClean="0"/>
          </a:p>
        </p:txBody>
      </p:sp>
      <p:sp>
        <p:nvSpPr>
          <p:cNvPr id="6656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3B11BED-42D0-43B4-9E47-FC6521875F6C}" type="slidenum">
              <a:rPr lang="en-US">
                <a:solidFill>
                  <a:schemeClr val="tx2"/>
                </a:solidFill>
              </a:rPr>
              <a:pPr eaLnBrk="1" hangingPunct="1"/>
              <a:t>55</a:t>
            </a:fld>
            <a:endParaRPr lang="en-US">
              <a:solidFill>
                <a:schemeClr val="tx2"/>
              </a:solidFill>
            </a:endParaRPr>
          </a:p>
        </p:txBody>
      </p:sp>
      <p:sp>
        <p:nvSpPr>
          <p:cNvPr id="61442" name="Rectangle 2"/>
          <p:cNvSpPr>
            <a:spLocks noGrp="1" noChangeArrowheads="1"/>
          </p:cNvSpPr>
          <p:nvPr>
            <p:ph type="title"/>
          </p:nvPr>
        </p:nvSpPr>
        <p:spPr/>
        <p:txBody>
          <a:bodyPr/>
          <a:lstStyle/>
          <a:p>
            <a:pPr fontAlgn="auto">
              <a:spcAft>
                <a:spcPts val="0"/>
              </a:spcAft>
              <a:defRPr/>
            </a:pPr>
            <a:r>
              <a:rPr lang="en-US" sz="3200" dirty="0" smtClean="0"/>
              <a:t>Step 5:  Filing the 471</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a:xfrm>
            <a:off x="228600" y="1676400"/>
            <a:ext cx="8458200" cy="4389438"/>
          </a:xfrm>
        </p:spPr>
        <p:txBody>
          <a:bodyPr>
            <a:normAutofit fontScale="85000" lnSpcReduction="10000"/>
          </a:bodyPr>
          <a:lstStyle/>
          <a:p>
            <a:pPr marL="274320" indent="-274320" fontAlgn="auto">
              <a:spcAft>
                <a:spcPts val="0"/>
              </a:spcAft>
              <a:buClr>
                <a:schemeClr val="accent3"/>
              </a:buClr>
              <a:buFont typeface="Wingdings 2"/>
              <a:buChar char=""/>
              <a:defRPr/>
            </a:pPr>
            <a:r>
              <a:rPr lang="en-US" dirty="0" smtClean="0"/>
              <a:t>Discount level for a school or library depends on:</a:t>
            </a:r>
          </a:p>
          <a:p>
            <a:pPr marL="274320" indent="-274320" fontAlgn="auto">
              <a:spcAft>
                <a:spcPts val="0"/>
              </a:spcAft>
              <a:buClr>
                <a:schemeClr val="accent3"/>
              </a:buClr>
              <a:buFont typeface="Wingdings 2"/>
              <a:buNone/>
              <a:defRPr/>
            </a:pPr>
            <a:r>
              <a:rPr lang="en-US" sz="2400" dirty="0" smtClean="0"/>
              <a:t>	 1) Percentage of students who are eligible for National School</a:t>
            </a:r>
            <a:br>
              <a:rPr lang="en-US" sz="2400" dirty="0" smtClean="0"/>
            </a:br>
            <a:r>
              <a:rPr lang="en-US" sz="2400" dirty="0" smtClean="0"/>
              <a:t>      Lunch Program (</a:t>
            </a:r>
            <a:r>
              <a:rPr lang="en-US" sz="2400" dirty="0" smtClean="0">
                <a:solidFill>
                  <a:srgbClr val="FF0000"/>
                </a:solidFill>
              </a:rPr>
              <a:t>NSLP</a:t>
            </a:r>
            <a:r>
              <a:rPr lang="en-US" sz="2400" dirty="0" smtClean="0"/>
              <a:t>) in:</a:t>
            </a:r>
          </a:p>
          <a:p>
            <a:pPr marL="822960" lvl="2" indent="-246888" fontAlgn="auto">
              <a:spcAft>
                <a:spcPts val="0"/>
              </a:spcAft>
              <a:buClr>
                <a:schemeClr val="accent3"/>
              </a:buClr>
              <a:buFont typeface="Wingdings 2"/>
              <a:buNone/>
              <a:defRPr/>
            </a:pPr>
            <a:r>
              <a:rPr lang="en-US" dirty="0" smtClean="0"/>
              <a:t>→ (for a school) the school</a:t>
            </a:r>
          </a:p>
          <a:p>
            <a:pPr marL="822960" lvl="2" indent="-246888" fontAlgn="auto">
              <a:spcAft>
                <a:spcPts val="0"/>
              </a:spcAft>
              <a:buClr>
                <a:schemeClr val="accent3"/>
              </a:buClr>
              <a:buFont typeface="Wingdings 2"/>
              <a:buNone/>
              <a:defRPr/>
            </a:pPr>
            <a:r>
              <a:rPr lang="en-US" dirty="0" smtClean="0"/>
              <a:t>→ (for a library) the school district in which the library is </a:t>
            </a:r>
            <a:br>
              <a:rPr lang="en-US" dirty="0" smtClean="0"/>
            </a:br>
            <a:r>
              <a:rPr lang="en-US" dirty="0" smtClean="0"/>
              <a:t> located</a:t>
            </a:r>
          </a:p>
          <a:p>
            <a:pPr marL="822960" lvl="2" indent="-246888" fontAlgn="auto">
              <a:spcAft>
                <a:spcPts val="0"/>
              </a:spcAft>
              <a:buClr>
                <a:schemeClr val="accent3"/>
              </a:buClr>
              <a:buFont typeface="Wingdings 2"/>
              <a:buChar char=""/>
              <a:defRPr/>
            </a:pPr>
            <a:r>
              <a:rPr lang="en-US" sz="1800" dirty="0" smtClean="0"/>
              <a:t>Doesn’t matter if school serves lunch or participates in NSLP</a:t>
            </a:r>
          </a:p>
          <a:p>
            <a:pPr marL="822960" lvl="2" indent="-246888" fontAlgn="auto">
              <a:spcAft>
                <a:spcPts val="0"/>
              </a:spcAft>
              <a:buClr>
                <a:schemeClr val="accent3"/>
              </a:buClr>
              <a:buFont typeface="Wingdings 2"/>
              <a:buChar char=""/>
              <a:defRPr/>
            </a:pPr>
            <a:r>
              <a:rPr lang="en-US" sz="1800" dirty="0" smtClean="0"/>
              <a:t>AVTS and nonpublic schools use their own students’ data, not sending schools’ data</a:t>
            </a:r>
          </a:p>
          <a:p>
            <a:pPr marL="822960" lvl="2" indent="-246888" fontAlgn="auto">
              <a:spcAft>
                <a:spcPts val="0"/>
              </a:spcAft>
              <a:buClr>
                <a:schemeClr val="accent3"/>
              </a:buClr>
              <a:buFont typeface="Wingdings 2"/>
              <a:buChar char=""/>
              <a:defRPr/>
            </a:pPr>
            <a:r>
              <a:rPr lang="en-US" sz="1800" dirty="0" smtClean="0"/>
              <a:t>October NSLP data on PA E-rate website by mid January</a:t>
            </a:r>
          </a:p>
          <a:p>
            <a:pPr marL="1097280" lvl="3" indent="-246888" fontAlgn="auto">
              <a:spcAft>
                <a:spcPts val="0"/>
              </a:spcAft>
              <a:buClr>
                <a:schemeClr val="accent4"/>
              </a:buClr>
              <a:buFont typeface="Wingdings 2"/>
              <a:buChar char=""/>
              <a:defRPr/>
            </a:pPr>
            <a:r>
              <a:rPr lang="en-US" sz="1600" dirty="0" smtClean="0"/>
              <a:t>USAC wants you to use this data for FY 2012</a:t>
            </a:r>
          </a:p>
          <a:p>
            <a:pPr marL="822960" lvl="2" indent="-246888" fontAlgn="auto">
              <a:spcAft>
                <a:spcPts val="0"/>
              </a:spcAft>
              <a:buClr>
                <a:schemeClr val="accent3"/>
              </a:buClr>
              <a:buFont typeface="Wingdings 2"/>
              <a:buNone/>
              <a:defRPr/>
            </a:pPr>
            <a:endParaRPr lang="en-US" dirty="0" smtClean="0"/>
          </a:p>
          <a:p>
            <a:pPr marL="274320" indent="-274320" fontAlgn="auto">
              <a:spcAft>
                <a:spcPts val="0"/>
              </a:spcAft>
              <a:buClr>
                <a:schemeClr val="accent3"/>
              </a:buClr>
              <a:buFont typeface="Wingdings 2"/>
              <a:buNone/>
              <a:defRPr/>
            </a:pPr>
            <a:r>
              <a:rPr lang="en-US" sz="2400" dirty="0" smtClean="0"/>
              <a:t>	 2) </a:t>
            </a:r>
            <a:r>
              <a:rPr lang="en-US" sz="2400" dirty="0" smtClean="0">
                <a:solidFill>
                  <a:srgbClr val="FF0000"/>
                </a:solidFill>
              </a:rPr>
              <a:t>Urban</a:t>
            </a:r>
            <a:r>
              <a:rPr lang="en-US" sz="2400" dirty="0" smtClean="0"/>
              <a:t> or </a:t>
            </a:r>
            <a:r>
              <a:rPr lang="en-US" sz="2400" dirty="0" smtClean="0">
                <a:solidFill>
                  <a:srgbClr val="FF0000"/>
                </a:solidFill>
              </a:rPr>
              <a:t>rural</a:t>
            </a:r>
            <a:r>
              <a:rPr lang="en-US" sz="2400" dirty="0" smtClean="0"/>
              <a:t> location of the school or library</a:t>
            </a:r>
          </a:p>
          <a:p>
            <a:pPr marL="640080" lvl="1" indent="-246888" fontAlgn="auto">
              <a:spcAft>
                <a:spcPts val="0"/>
              </a:spcAft>
              <a:buFont typeface="Wingdings 2"/>
              <a:buChar char=""/>
              <a:defRPr/>
            </a:pPr>
            <a:r>
              <a:rPr lang="en-US" sz="2200" dirty="0" smtClean="0"/>
              <a:t>List in binder and on pa e-rate website under ‘discount calculations’</a:t>
            </a:r>
          </a:p>
        </p:txBody>
      </p:sp>
      <p:sp>
        <p:nvSpPr>
          <p:cNvPr id="6758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D8AA73D-6337-47E0-A1E7-3200C7A73753}" type="slidenum">
              <a:rPr lang="en-US">
                <a:solidFill>
                  <a:schemeClr val="tx2"/>
                </a:solidFill>
              </a:rPr>
              <a:pPr eaLnBrk="1" hangingPunct="1"/>
              <a:t>56</a:t>
            </a:fld>
            <a:endParaRPr lang="en-US">
              <a:solidFill>
                <a:schemeClr val="tx2"/>
              </a:solidFill>
            </a:endParaRPr>
          </a:p>
        </p:txBody>
      </p:sp>
      <p:sp>
        <p:nvSpPr>
          <p:cNvPr id="221186" name="Rectangle 2"/>
          <p:cNvSpPr>
            <a:spLocks noGrp="1" noChangeArrowheads="1"/>
          </p:cNvSpPr>
          <p:nvPr>
            <p:ph type="title"/>
          </p:nvPr>
        </p:nvSpPr>
        <p:spPr>
          <a:xfrm>
            <a:off x="457200" y="533400"/>
            <a:ext cx="8229600" cy="604838"/>
          </a:xfrm>
        </p:spPr>
        <p:txBody>
          <a:bodyPr>
            <a:normAutofit fontScale="90000"/>
          </a:bodyPr>
          <a:lstStyle/>
          <a:p>
            <a:pPr fontAlgn="auto">
              <a:spcAft>
                <a:spcPts val="0"/>
              </a:spcAft>
              <a:defRPr/>
            </a:pPr>
            <a:r>
              <a:rPr lang="en-US" dirty="0"/>
              <a:t>What is My E-rate Discount</a:t>
            </a:r>
            <a:r>
              <a:rPr lang="en-US" dirty="0" smtClean="0"/>
              <a:t>?*</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7336DFD-9E18-4ED6-AA0D-0325F87E22F4}" type="slidenum">
              <a:rPr lang="en-US">
                <a:solidFill>
                  <a:schemeClr val="tx2"/>
                </a:solidFill>
              </a:rPr>
              <a:pPr eaLnBrk="1" hangingPunct="1"/>
              <a:t>57</a:t>
            </a:fld>
            <a:endParaRPr lang="en-US">
              <a:solidFill>
                <a:schemeClr val="tx2"/>
              </a:solidFill>
            </a:endParaRPr>
          </a:p>
        </p:txBody>
      </p:sp>
      <p:sp>
        <p:nvSpPr>
          <p:cNvPr id="2" name="Title 1"/>
          <p:cNvSpPr>
            <a:spLocks noGrp="1"/>
          </p:cNvSpPr>
          <p:nvPr>
            <p:ph type="title"/>
          </p:nvPr>
        </p:nvSpPr>
        <p:spPr>
          <a:xfrm>
            <a:off x="457200" y="228600"/>
            <a:ext cx="8305800" cy="1143000"/>
          </a:xfrm>
          <a:ln>
            <a:miter lim="800000"/>
            <a:headEnd/>
            <a:tailEnd/>
          </a:ln>
        </p:spPr>
        <p:txBody>
          <a:bodyPr>
            <a:normAutofit/>
          </a:bodyPr>
          <a:lstStyle/>
          <a:p>
            <a:pPr fontAlgn="auto">
              <a:spcAft>
                <a:spcPts val="0"/>
              </a:spcAft>
              <a:defRPr/>
            </a:pPr>
            <a:r>
              <a:rPr lang="en-US" dirty="0" smtClean="0"/>
              <a:t>Discount Matrix for Single School</a:t>
            </a:r>
            <a:endParaRPr lang="en-US" dirty="0"/>
          </a:p>
        </p:txBody>
      </p:sp>
      <p:graphicFrame>
        <p:nvGraphicFramePr>
          <p:cNvPr id="4" name="Content Placeholder 10"/>
          <p:cNvGraphicFramePr>
            <a:graphicFrameLocks/>
          </p:cNvGraphicFramePr>
          <p:nvPr/>
        </p:nvGraphicFramePr>
        <p:xfrm>
          <a:off x="457200" y="1676400"/>
          <a:ext cx="8229600" cy="4022725"/>
        </p:xfrm>
        <a:graphic>
          <a:graphicData uri="http://schemas.openxmlformats.org/drawingml/2006/table">
            <a:tbl>
              <a:tblPr firstRow="1" bandRow="1">
                <a:tableStyleId>{5C22544A-7EE6-4342-B048-85BDC9FD1C3A}</a:tableStyleId>
              </a:tblPr>
              <a:tblGrid>
                <a:gridCol w="2743200"/>
                <a:gridCol w="2743200"/>
                <a:gridCol w="2743200"/>
              </a:tblGrid>
              <a:tr h="822903">
                <a:tc>
                  <a:txBody>
                    <a:bodyPr/>
                    <a:lstStyle/>
                    <a:p>
                      <a:pPr algn="ctr"/>
                      <a:r>
                        <a:rPr lang="en-US" sz="1800" b="1" dirty="0">
                          <a:solidFill>
                            <a:schemeClr val="tx1"/>
                          </a:solidFill>
                        </a:rPr>
                        <a:t>INCOME</a:t>
                      </a:r>
                      <a:r>
                        <a:rPr lang="en-US" sz="1800" dirty="0">
                          <a:solidFill>
                            <a:schemeClr val="tx1"/>
                          </a:solidFill>
                        </a:rPr>
                        <a:t> </a:t>
                      </a:r>
                      <a:br>
                        <a:rPr lang="en-US" sz="1800" dirty="0">
                          <a:solidFill>
                            <a:schemeClr val="tx1"/>
                          </a:solidFill>
                        </a:rPr>
                      </a:br>
                      <a:r>
                        <a:rPr lang="en-US" sz="1800" b="1" dirty="0">
                          <a:solidFill>
                            <a:schemeClr val="tx1"/>
                          </a:solidFill>
                        </a:rPr>
                        <a:t>Measured by % of students eligible for </a:t>
                      </a:r>
                      <a:r>
                        <a:rPr lang="en-US" sz="1800" b="1" dirty="0" smtClean="0">
                          <a:solidFill>
                            <a:srgbClr val="FF0000"/>
                          </a:solidFill>
                        </a:rPr>
                        <a:t>NSLP</a:t>
                      </a:r>
                    </a:p>
                  </a:txBody>
                  <a:tcPr marL="0" marR="0" marT="0" marB="0"/>
                </a:tc>
                <a:tc>
                  <a:txBody>
                    <a:bodyPr/>
                    <a:lstStyle/>
                    <a:p>
                      <a:pPr algn="ctr"/>
                      <a:r>
                        <a:rPr lang="en-US" sz="1800" b="1" dirty="0">
                          <a:solidFill>
                            <a:schemeClr val="tx1"/>
                          </a:solidFill>
                        </a:rPr>
                        <a:t>URBAN LOCATION</a:t>
                      </a:r>
                      <a:r>
                        <a:rPr lang="en-US" sz="1800" dirty="0">
                          <a:solidFill>
                            <a:schemeClr val="tx1"/>
                          </a:solidFill>
                        </a:rPr>
                        <a:t> </a:t>
                      </a:r>
                      <a:br>
                        <a:rPr lang="en-US" sz="1800" dirty="0">
                          <a:solidFill>
                            <a:schemeClr val="tx1"/>
                          </a:solidFill>
                        </a:rPr>
                      </a:br>
                      <a:r>
                        <a:rPr lang="en-US" sz="1800" b="1" dirty="0">
                          <a:solidFill>
                            <a:schemeClr val="tx1"/>
                          </a:solidFill>
                        </a:rPr>
                        <a:t>Discount </a:t>
                      </a:r>
                      <a:endParaRPr lang="en-US" sz="1800" dirty="0">
                        <a:solidFill>
                          <a:schemeClr val="tx1"/>
                        </a:solidFill>
                      </a:endParaRPr>
                    </a:p>
                  </a:txBody>
                  <a:tcPr marL="0" marR="0" marT="0" marB="0"/>
                </a:tc>
                <a:tc>
                  <a:txBody>
                    <a:bodyPr/>
                    <a:lstStyle/>
                    <a:p>
                      <a:pPr algn="ctr"/>
                      <a:r>
                        <a:rPr lang="en-US" sz="1800" b="1" dirty="0">
                          <a:solidFill>
                            <a:schemeClr val="tx1"/>
                          </a:solidFill>
                        </a:rPr>
                        <a:t>RURAL LOCATION</a:t>
                      </a:r>
                      <a:r>
                        <a:rPr lang="en-US" sz="1800" dirty="0">
                          <a:solidFill>
                            <a:schemeClr val="tx1"/>
                          </a:solidFill>
                        </a:rPr>
                        <a:t> </a:t>
                      </a:r>
                      <a:br>
                        <a:rPr lang="en-US" sz="1800" dirty="0">
                          <a:solidFill>
                            <a:schemeClr val="tx1"/>
                          </a:solidFill>
                        </a:rPr>
                      </a:br>
                      <a:r>
                        <a:rPr lang="en-US" sz="1800" b="1" dirty="0">
                          <a:solidFill>
                            <a:schemeClr val="tx1"/>
                          </a:solidFill>
                        </a:rPr>
                        <a:t>Discount </a:t>
                      </a:r>
                      <a:endParaRPr lang="en-US" sz="1800" dirty="0">
                        <a:solidFill>
                          <a:schemeClr val="tx1"/>
                        </a:solidFill>
                      </a:endParaRPr>
                    </a:p>
                  </a:txBody>
                  <a:tcPr marL="0" marR="0" marT="0" marB="0"/>
                </a:tc>
              </a:tr>
              <a:tr h="975292">
                <a:tc>
                  <a:txBody>
                    <a:bodyPr/>
                    <a:lstStyle/>
                    <a:p>
                      <a:pPr algn="ctr"/>
                      <a:r>
                        <a:rPr lang="en-US" sz="1600" dirty="0"/>
                        <a:t>If the % of students in your school that qualifies for the </a:t>
                      </a:r>
                      <a:r>
                        <a:rPr lang="en-US" sz="1600" dirty="0" smtClean="0"/>
                        <a:t>NSLP...</a:t>
                      </a:r>
                      <a:br>
                        <a:rPr lang="en-US" sz="1600" dirty="0" smtClean="0"/>
                      </a:br>
                      <a:endParaRPr lang="en-US" sz="1600" dirty="0"/>
                    </a:p>
                  </a:txBody>
                  <a:tcPr marL="0" marR="0" marT="0" marB="0"/>
                </a:tc>
                <a:tc>
                  <a:txBody>
                    <a:bodyPr/>
                    <a:lstStyle/>
                    <a:p>
                      <a:pPr algn="ctr"/>
                      <a:r>
                        <a:rPr lang="en-US" sz="1600" dirty="0"/>
                        <a:t>...and you are in an URBAN area, your </a:t>
                      </a:r>
                      <a:br>
                        <a:rPr lang="en-US" sz="1600" dirty="0"/>
                      </a:br>
                      <a:r>
                        <a:rPr lang="en-US" sz="1600" dirty="0"/>
                        <a:t>discount will be... </a:t>
                      </a:r>
                    </a:p>
                  </a:txBody>
                  <a:tcPr marL="0" marR="0" marT="0" marB="0"/>
                </a:tc>
                <a:tc>
                  <a:txBody>
                    <a:bodyPr/>
                    <a:lstStyle/>
                    <a:p>
                      <a:pPr algn="ctr"/>
                      <a:r>
                        <a:rPr lang="en-US" sz="1600" dirty="0"/>
                        <a:t>...and you are in a RURAL area, your </a:t>
                      </a:r>
                      <a:br>
                        <a:rPr lang="en-US" sz="1600" dirty="0"/>
                      </a:br>
                      <a:r>
                        <a:rPr lang="en-US" sz="1600" dirty="0"/>
                        <a:t>discount will be...</a:t>
                      </a:r>
                    </a:p>
                  </a:txBody>
                  <a:tcPr marL="0" marR="0" marT="0" marB="0"/>
                </a:tc>
              </a:tr>
              <a:tr h="370755">
                <a:tc>
                  <a:txBody>
                    <a:bodyPr/>
                    <a:lstStyle/>
                    <a:p>
                      <a:pPr algn="ctr"/>
                      <a:r>
                        <a:rPr lang="en-US" sz="1800" dirty="0"/>
                        <a:t>Less than 1% </a:t>
                      </a:r>
                    </a:p>
                  </a:txBody>
                  <a:tcPr marL="0" marR="0" marT="0" marB="0"/>
                </a:tc>
                <a:tc>
                  <a:txBody>
                    <a:bodyPr/>
                    <a:lstStyle/>
                    <a:p>
                      <a:pPr algn="ctr"/>
                      <a:r>
                        <a:rPr lang="en-US" sz="1800" dirty="0"/>
                        <a:t>20% </a:t>
                      </a:r>
                    </a:p>
                  </a:txBody>
                  <a:tcPr marL="0" marR="0" marT="0" marB="0"/>
                </a:tc>
                <a:tc>
                  <a:txBody>
                    <a:bodyPr/>
                    <a:lstStyle/>
                    <a:p>
                      <a:pPr algn="ctr"/>
                      <a:r>
                        <a:rPr lang="en-US" sz="1800" dirty="0"/>
                        <a:t>25% </a:t>
                      </a:r>
                    </a:p>
                  </a:txBody>
                  <a:tcPr marL="0" marR="0" marT="0" marB="0"/>
                </a:tc>
              </a:tr>
              <a:tr h="370755">
                <a:tc>
                  <a:txBody>
                    <a:bodyPr/>
                    <a:lstStyle/>
                    <a:p>
                      <a:pPr algn="ctr"/>
                      <a:r>
                        <a:rPr lang="en-US" sz="1800"/>
                        <a:t>1% to 19% </a:t>
                      </a:r>
                    </a:p>
                  </a:txBody>
                  <a:tcPr marL="0" marR="0" marT="0" marB="0"/>
                </a:tc>
                <a:tc>
                  <a:txBody>
                    <a:bodyPr/>
                    <a:lstStyle/>
                    <a:p>
                      <a:pPr algn="ctr"/>
                      <a:r>
                        <a:rPr lang="en-US" sz="1800" dirty="0"/>
                        <a:t>40% </a:t>
                      </a:r>
                    </a:p>
                  </a:txBody>
                  <a:tcPr marL="0" marR="0" marT="0" marB="0"/>
                </a:tc>
                <a:tc>
                  <a:txBody>
                    <a:bodyPr/>
                    <a:lstStyle/>
                    <a:p>
                      <a:pPr algn="ctr"/>
                      <a:r>
                        <a:rPr lang="en-US" sz="1800" dirty="0"/>
                        <a:t>50% </a:t>
                      </a:r>
                    </a:p>
                  </a:txBody>
                  <a:tcPr marL="0" marR="0" marT="0" marB="0"/>
                </a:tc>
              </a:tr>
              <a:tr h="370755">
                <a:tc>
                  <a:txBody>
                    <a:bodyPr/>
                    <a:lstStyle/>
                    <a:p>
                      <a:pPr algn="ctr"/>
                      <a:r>
                        <a:rPr lang="en-US" sz="1800"/>
                        <a:t>20% to 34% </a:t>
                      </a:r>
                    </a:p>
                  </a:txBody>
                  <a:tcPr marL="0" marR="0" marT="0" marB="0"/>
                </a:tc>
                <a:tc>
                  <a:txBody>
                    <a:bodyPr/>
                    <a:lstStyle/>
                    <a:p>
                      <a:pPr algn="ctr"/>
                      <a:r>
                        <a:rPr lang="en-US" sz="1800" dirty="0"/>
                        <a:t>50% </a:t>
                      </a:r>
                    </a:p>
                  </a:txBody>
                  <a:tcPr marL="0" marR="0" marT="0" marB="0"/>
                </a:tc>
                <a:tc>
                  <a:txBody>
                    <a:bodyPr/>
                    <a:lstStyle/>
                    <a:p>
                      <a:pPr algn="ctr"/>
                      <a:r>
                        <a:rPr lang="en-US" sz="1800" dirty="0"/>
                        <a:t>60% </a:t>
                      </a:r>
                    </a:p>
                  </a:txBody>
                  <a:tcPr marL="0" marR="0" marT="0" marB="0"/>
                </a:tc>
              </a:tr>
              <a:tr h="370755">
                <a:tc>
                  <a:txBody>
                    <a:bodyPr/>
                    <a:lstStyle/>
                    <a:p>
                      <a:pPr algn="ctr"/>
                      <a:r>
                        <a:rPr lang="en-US" sz="1800"/>
                        <a:t>35% to 49% </a:t>
                      </a:r>
                    </a:p>
                  </a:txBody>
                  <a:tcPr marL="0" marR="0" marT="0" marB="0"/>
                </a:tc>
                <a:tc>
                  <a:txBody>
                    <a:bodyPr/>
                    <a:lstStyle/>
                    <a:p>
                      <a:pPr algn="ctr"/>
                      <a:r>
                        <a:rPr lang="en-US" sz="1800"/>
                        <a:t>60% </a:t>
                      </a:r>
                    </a:p>
                  </a:txBody>
                  <a:tcPr marL="0" marR="0" marT="0" marB="0"/>
                </a:tc>
                <a:tc>
                  <a:txBody>
                    <a:bodyPr/>
                    <a:lstStyle/>
                    <a:p>
                      <a:pPr algn="ctr"/>
                      <a:r>
                        <a:rPr lang="en-US" sz="1800" dirty="0"/>
                        <a:t>70% </a:t>
                      </a:r>
                    </a:p>
                  </a:txBody>
                  <a:tcPr marL="0" marR="0" marT="0" marB="0"/>
                </a:tc>
              </a:tr>
              <a:tr h="370755">
                <a:tc>
                  <a:txBody>
                    <a:bodyPr/>
                    <a:lstStyle/>
                    <a:p>
                      <a:pPr algn="ctr"/>
                      <a:r>
                        <a:rPr lang="en-US" sz="1800"/>
                        <a:t>50% to 74% </a:t>
                      </a:r>
                    </a:p>
                  </a:txBody>
                  <a:tcPr marL="0" marR="0" marT="0" marB="0"/>
                </a:tc>
                <a:tc>
                  <a:txBody>
                    <a:bodyPr/>
                    <a:lstStyle/>
                    <a:p>
                      <a:pPr algn="ctr"/>
                      <a:r>
                        <a:rPr lang="en-US" sz="1800"/>
                        <a:t>80% </a:t>
                      </a:r>
                    </a:p>
                  </a:txBody>
                  <a:tcPr marL="0" marR="0" marT="0" marB="0"/>
                </a:tc>
                <a:tc>
                  <a:txBody>
                    <a:bodyPr/>
                    <a:lstStyle/>
                    <a:p>
                      <a:pPr algn="ctr"/>
                      <a:r>
                        <a:rPr lang="en-US" sz="1800" dirty="0"/>
                        <a:t>80% </a:t>
                      </a:r>
                    </a:p>
                  </a:txBody>
                  <a:tcPr marL="0" marR="0" marT="0" marB="0"/>
                </a:tc>
              </a:tr>
              <a:tr h="370755">
                <a:tc>
                  <a:txBody>
                    <a:bodyPr/>
                    <a:lstStyle/>
                    <a:p>
                      <a:pPr algn="ctr"/>
                      <a:r>
                        <a:rPr lang="en-US" sz="1800"/>
                        <a:t>75% to 100% </a:t>
                      </a:r>
                    </a:p>
                  </a:txBody>
                  <a:tcPr marL="0" marR="0" marT="0" marB="0"/>
                </a:tc>
                <a:tc>
                  <a:txBody>
                    <a:bodyPr/>
                    <a:lstStyle/>
                    <a:p>
                      <a:pPr algn="ctr"/>
                      <a:r>
                        <a:rPr lang="en-US" sz="1800" dirty="0"/>
                        <a:t>90% </a:t>
                      </a:r>
                    </a:p>
                  </a:txBody>
                  <a:tcPr marL="0" marR="0" marT="0" marB="0"/>
                </a:tc>
                <a:tc>
                  <a:txBody>
                    <a:bodyPr/>
                    <a:lstStyle/>
                    <a:p>
                      <a:pPr algn="ctr"/>
                      <a:r>
                        <a:rPr lang="en-US" sz="1800" dirty="0"/>
                        <a:t>90% </a:t>
                      </a:r>
                    </a:p>
                  </a:txBody>
                  <a:tcPr marL="0" marR="0" marT="0" marB="0"/>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3"/>
          <p:cNvSpPr>
            <a:spLocks noGrp="1" noChangeArrowheads="1"/>
          </p:cNvSpPr>
          <p:nvPr>
            <p:ph idx="1"/>
          </p:nvPr>
        </p:nvSpPr>
        <p:spPr>
          <a:xfrm>
            <a:off x="304800" y="1752600"/>
            <a:ext cx="8839200" cy="4378325"/>
          </a:xfrm>
        </p:spPr>
        <p:txBody>
          <a:bodyPr>
            <a:normAutofit lnSpcReduction="10000"/>
          </a:bodyPr>
          <a:lstStyle/>
          <a:p>
            <a:pPr marL="274320" indent="-274320" fontAlgn="auto">
              <a:lnSpc>
                <a:spcPct val="80000"/>
              </a:lnSpc>
              <a:spcAft>
                <a:spcPts val="0"/>
              </a:spcAft>
              <a:buClr>
                <a:schemeClr val="accent3"/>
              </a:buClr>
              <a:buFont typeface="Wingdings 2"/>
              <a:buChar char=""/>
              <a:defRPr/>
            </a:pPr>
            <a:r>
              <a:rPr lang="en-US" sz="2400" dirty="0"/>
              <a:t>Schools</a:t>
            </a:r>
          </a:p>
          <a:p>
            <a:pPr marL="640080" lvl="1" indent="-246888" fontAlgn="auto">
              <a:lnSpc>
                <a:spcPct val="80000"/>
              </a:lnSpc>
              <a:spcAft>
                <a:spcPts val="0"/>
              </a:spcAft>
              <a:buFont typeface="Wingdings 2"/>
              <a:buChar char=""/>
              <a:defRPr/>
            </a:pPr>
            <a:r>
              <a:rPr lang="en-US" dirty="0"/>
              <a:t>Use straight matrix discount</a:t>
            </a:r>
          </a:p>
          <a:p>
            <a:pPr marL="274320" indent="-274320" fontAlgn="auto">
              <a:lnSpc>
                <a:spcPct val="80000"/>
              </a:lnSpc>
              <a:spcAft>
                <a:spcPts val="0"/>
              </a:spcAft>
              <a:buClr>
                <a:schemeClr val="accent3"/>
              </a:buClr>
              <a:buFont typeface="Wingdings 2"/>
              <a:buChar char=""/>
              <a:defRPr/>
            </a:pPr>
            <a:r>
              <a:rPr lang="en-US" sz="2400" dirty="0"/>
              <a:t>Districts</a:t>
            </a:r>
          </a:p>
          <a:p>
            <a:pPr marL="640080" lvl="1" indent="-246888" fontAlgn="auto">
              <a:lnSpc>
                <a:spcPct val="80000"/>
              </a:lnSpc>
              <a:spcAft>
                <a:spcPts val="0"/>
              </a:spcAft>
              <a:buFont typeface="Wingdings 2"/>
              <a:buChar char=""/>
              <a:defRPr/>
            </a:pPr>
            <a:r>
              <a:rPr lang="en-US" dirty="0"/>
              <a:t>Use weighted average of schools’ individual discounts</a:t>
            </a:r>
          </a:p>
          <a:p>
            <a:pPr marL="274320" indent="-274320" fontAlgn="auto">
              <a:lnSpc>
                <a:spcPct val="80000"/>
              </a:lnSpc>
              <a:spcAft>
                <a:spcPts val="0"/>
              </a:spcAft>
              <a:buClr>
                <a:schemeClr val="accent3"/>
              </a:buClr>
              <a:buFont typeface="Wingdings 2"/>
              <a:buChar char=""/>
              <a:defRPr/>
            </a:pPr>
            <a:r>
              <a:rPr lang="en-US" sz="2400" dirty="0"/>
              <a:t>Library</a:t>
            </a:r>
          </a:p>
          <a:p>
            <a:pPr marL="640080" lvl="1" indent="-246888" fontAlgn="auto">
              <a:lnSpc>
                <a:spcPct val="80000"/>
              </a:lnSpc>
              <a:spcAft>
                <a:spcPts val="0"/>
              </a:spcAft>
              <a:buFont typeface="Wingdings 2"/>
              <a:buChar char=""/>
              <a:defRPr/>
            </a:pPr>
            <a:r>
              <a:rPr lang="en-US" dirty="0"/>
              <a:t>Use the total number of students eligible for NSLP in the school district in which the library is located divided by the total number of students in that school district, then use straight matrix discount</a:t>
            </a:r>
          </a:p>
          <a:p>
            <a:pPr marL="274320" indent="-274320" fontAlgn="auto">
              <a:lnSpc>
                <a:spcPct val="80000"/>
              </a:lnSpc>
              <a:spcAft>
                <a:spcPts val="0"/>
              </a:spcAft>
              <a:buClr>
                <a:schemeClr val="accent3"/>
              </a:buClr>
              <a:buFont typeface="Wingdings 2"/>
              <a:buChar char=""/>
              <a:defRPr/>
            </a:pPr>
            <a:r>
              <a:rPr lang="en-US" sz="2400" dirty="0"/>
              <a:t>Library System</a:t>
            </a:r>
          </a:p>
          <a:p>
            <a:pPr marL="640080" lvl="1" indent="-246888" fontAlgn="auto">
              <a:lnSpc>
                <a:spcPct val="80000"/>
              </a:lnSpc>
              <a:spcAft>
                <a:spcPts val="0"/>
              </a:spcAft>
              <a:buFont typeface="Wingdings 2"/>
              <a:buChar char=""/>
              <a:defRPr/>
            </a:pPr>
            <a:r>
              <a:rPr lang="en-US" dirty="0"/>
              <a:t>Use simple average of member libraries’ discounts</a:t>
            </a:r>
          </a:p>
          <a:p>
            <a:pPr marL="274320" indent="-274320" fontAlgn="auto">
              <a:lnSpc>
                <a:spcPct val="80000"/>
              </a:lnSpc>
              <a:spcAft>
                <a:spcPts val="0"/>
              </a:spcAft>
              <a:buClr>
                <a:schemeClr val="accent3"/>
              </a:buClr>
              <a:buFont typeface="Wingdings 2"/>
              <a:buChar char=""/>
              <a:defRPr/>
            </a:pPr>
            <a:r>
              <a:rPr lang="en-US" sz="2400" dirty="0"/>
              <a:t>Consortium</a:t>
            </a:r>
          </a:p>
          <a:p>
            <a:pPr marL="640080" lvl="1" indent="-246888" fontAlgn="auto">
              <a:lnSpc>
                <a:spcPct val="80000"/>
              </a:lnSpc>
              <a:spcAft>
                <a:spcPts val="0"/>
              </a:spcAft>
              <a:buFont typeface="Wingdings 2"/>
              <a:buChar char=""/>
              <a:defRPr/>
            </a:pPr>
            <a:r>
              <a:rPr lang="en-US" dirty="0"/>
              <a:t>Use simple average of members’ discounts</a:t>
            </a:r>
          </a:p>
        </p:txBody>
      </p:sp>
      <p:sp>
        <p:nvSpPr>
          <p:cNvPr id="6963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0EF620C-9D52-4026-B3E8-9BCC7FFC9E3E}" type="slidenum">
              <a:rPr lang="en-US">
                <a:solidFill>
                  <a:schemeClr val="tx2"/>
                </a:solidFill>
              </a:rPr>
              <a:pPr eaLnBrk="1" hangingPunct="1"/>
              <a:t>58</a:t>
            </a:fld>
            <a:endParaRPr lang="en-US">
              <a:solidFill>
                <a:schemeClr val="tx2"/>
              </a:solidFill>
            </a:endParaRPr>
          </a:p>
        </p:txBody>
      </p:sp>
      <p:sp>
        <p:nvSpPr>
          <p:cNvPr id="66562" name="Rectangle 2"/>
          <p:cNvSpPr>
            <a:spLocks noGrp="1" noChangeArrowheads="1"/>
          </p:cNvSpPr>
          <p:nvPr>
            <p:ph type="title"/>
          </p:nvPr>
        </p:nvSpPr>
        <p:spPr/>
        <p:txBody>
          <a:bodyPr>
            <a:normAutofit/>
          </a:bodyPr>
          <a:lstStyle/>
          <a:p>
            <a:pPr fontAlgn="auto">
              <a:spcAft>
                <a:spcPts val="0"/>
              </a:spcAft>
              <a:defRPr/>
            </a:pPr>
            <a:r>
              <a:rPr lang="en-US" sz="3200" dirty="0" smtClean="0"/>
              <a:t>Discount Calculations by Entity*</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658" name="Object 3"/>
          <p:cNvGraphicFramePr>
            <a:graphicFrameLocks noGrp="1" noChangeAspect="1"/>
          </p:cNvGraphicFramePr>
          <p:nvPr>
            <p:ph idx="1"/>
          </p:nvPr>
        </p:nvGraphicFramePr>
        <p:xfrm>
          <a:off x="1730375" y="3249613"/>
          <a:ext cx="5707063" cy="1346200"/>
        </p:xfrm>
        <a:graphic>
          <a:graphicData uri="http://schemas.openxmlformats.org/presentationml/2006/ole">
            <mc:AlternateContent xmlns:mc="http://schemas.openxmlformats.org/markup-compatibility/2006">
              <mc:Choice xmlns:v="urn:schemas-microsoft-com:vml" Requires="v">
                <p:oleObj spid="_x0000_s70663" name="Worksheet" r:id="rId4" imgW="5706360" imgH="1346040" progId="Excel.Sheet.8">
                  <p:embed/>
                </p:oleObj>
              </mc:Choice>
              <mc:Fallback>
                <p:oleObj name="Worksheet" r:id="rId4" imgW="5706360" imgH="1346040" progId="Excel.Sheet.8">
                  <p:embed/>
                  <p:pic>
                    <p:nvPicPr>
                      <p:cNvPr id="0" name="Object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0375" y="3249613"/>
                        <a:ext cx="5707063" cy="1346200"/>
                      </a:xfrm>
                      <a:prstGeom prst="rect">
                        <a:avLst/>
                      </a:prstGeom>
                      <a:noFill/>
                      <a:ln w="9525">
                        <a:solidFill>
                          <a:schemeClr val="accent2"/>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065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EC8CA0C-F2C5-4EFA-80B6-2A94E84E8969}" type="slidenum">
              <a:rPr lang="en-US">
                <a:solidFill>
                  <a:schemeClr val="tx2"/>
                </a:solidFill>
              </a:rPr>
              <a:pPr eaLnBrk="1" hangingPunct="1"/>
              <a:t>59</a:t>
            </a:fld>
            <a:endParaRPr lang="en-US">
              <a:solidFill>
                <a:schemeClr val="tx2"/>
              </a:solidFill>
            </a:endParaRPr>
          </a:p>
        </p:txBody>
      </p:sp>
      <p:sp>
        <p:nvSpPr>
          <p:cNvPr id="1027" name="Rectangle 2"/>
          <p:cNvSpPr>
            <a:spLocks noGrp="1" noChangeArrowheads="1"/>
          </p:cNvSpPr>
          <p:nvPr>
            <p:ph type="title"/>
          </p:nvPr>
        </p:nvSpPr>
        <p:spPr/>
        <p:txBody>
          <a:bodyPr/>
          <a:lstStyle/>
          <a:p>
            <a:pPr fontAlgn="auto">
              <a:spcAft>
                <a:spcPts val="0"/>
              </a:spcAft>
              <a:defRPr/>
            </a:pPr>
            <a:r>
              <a:rPr lang="en-US" sz="3200" b="1" dirty="0" smtClean="0"/>
              <a:t>School building Discounts</a:t>
            </a:r>
          </a:p>
        </p:txBody>
      </p:sp>
      <p:sp>
        <p:nvSpPr>
          <p:cNvPr id="1028" name="Rectangle 3"/>
          <p:cNvSpPr>
            <a:spLocks noGrp="1" noChangeArrowheads="1"/>
          </p:cNvSpPr>
          <p:nvPr>
            <p:ph type="body" sz="half" idx="4294967295"/>
          </p:nvPr>
        </p:nvSpPr>
        <p:spPr>
          <a:xfrm>
            <a:off x="228600" y="1752600"/>
            <a:ext cx="8686800" cy="4724400"/>
          </a:xfrm>
        </p:spPr>
        <p:txBody>
          <a:bodyPr/>
          <a:lstStyle/>
          <a:p>
            <a:pPr marL="274320" algn="ctr" fontAlgn="auto">
              <a:spcAft>
                <a:spcPts val="0"/>
              </a:spcAft>
              <a:buFontTx/>
              <a:buNone/>
              <a:defRPr/>
            </a:pPr>
            <a:r>
              <a:rPr lang="en-US" sz="3200" dirty="0" smtClean="0"/>
              <a:t>	</a:t>
            </a:r>
            <a:r>
              <a:rPr lang="en-US" sz="2400" dirty="0" smtClean="0"/>
              <a:t>Individual School uses Discount from Matrix</a:t>
            </a:r>
          </a:p>
          <a:p>
            <a:pPr marL="274320" fontAlgn="auto">
              <a:spcAft>
                <a:spcPts val="0"/>
              </a:spcAft>
              <a:buFontTx/>
              <a:buNone/>
              <a:defRPr/>
            </a:pPr>
            <a:endParaRPr lang="en-US" sz="2400" dirty="0" smtClean="0"/>
          </a:p>
          <a:p>
            <a:pPr marL="274320" fontAlgn="auto">
              <a:spcAft>
                <a:spcPts val="0"/>
              </a:spcAft>
              <a:buFontTx/>
              <a:buNone/>
              <a:defRPr/>
            </a:pP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indent="-274320" fontAlgn="auto">
              <a:spcAft>
                <a:spcPts val="0"/>
              </a:spcAft>
              <a:buClr>
                <a:schemeClr val="accent3"/>
              </a:buClr>
              <a:buFont typeface="Wingdings 2"/>
              <a:buChar char=""/>
              <a:defRPr/>
            </a:pPr>
            <a:r>
              <a:rPr lang="en-US" dirty="0" smtClean="0"/>
              <a:t>Under contract with PDE to serve as PA E-rate Coordinator</a:t>
            </a:r>
          </a:p>
          <a:p>
            <a:pPr marL="640080" lvl="1" indent="-246888" fontAlgn="auto">
              <a:spcAft>
                <a:spcPts val="0"/>
              </a:spcAft>
              <a:buFont typeface="Wingdings 2"/>
              <a:buChar char=""/>
              <a:defRPr/>
            </a:pPr>
            <a:r>
              <a:rPr lang="en-US" dirty="0" smtClean="0"/>
              <a:t>Provide outreach and training to schools and libraries in PA</a:t>
            </a:r>
          </a:p>
          <a:p>
            <a:pPr marL="640080" lvl="1" indent="-246888" fontAlgn="auto">
              <a:spcAft>
                <a:spcPts val="0"/>
              </a:spcAft>
              <a:buFont typeface="Wingdings 2"/>
              <a:buChar char=""/>
              <a:defRPr/>
            </a:pPr>
            <a:r>
              <a:rPr lang="en-US" dirty="0" smtClean="0"/>
              <a:t>Represent PA before federal policymakers</a:t>
            </a:r>
          </a:p>
          <a:p>
            <a:pPr marL="640080" lvl="1" indent="-246888" fontAlgn="auto">
              <a:spcAft>
                <a:spcPts val="0"/>
              </a:spcAft>
              <a:buFont typeface="Wingdings 2"/>
              <a:buChar char=""/>
              <a:defRPr/>
            </a:pPr>
            <a:r>
              <a:rPr lang="en-US" dirty="0" smtClean="0"/>
              <a:t>Maintain PA E-rate website and listserve</a:t>
            </a:r>
          </a:p>
          <a:p>
            <a:pPr marL="640080" lvl="1" indent="-246888" fontAlgn="auto">
              <a:spcAft>
                <a:spcPts val="0"/>
              </a:spcAft>
              <a:buFont typeface="Wingdings 2"/>
              <a:buChar char=""/>
              <a:defRPr/>
            </a:pPr>
            <a:r>
              <a:rPr lang="en-US" dirty="0" smtClean="0"/>
              <a:t>Act as resource when E-rate administrator can’t help</a:t>
            </a:r>
          </a:p>
        </p:txBody>
      </p:sp>
      <p:sp>
        <p:nvSpPr>
          <p:cNvPr id="16387"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2320656-B88F-4710-9887-CB003B56DCEE}" type="slidenum">
              <a:rPr lang="en-US">
                <a:solidFill>
                  <a:schemeClr val="tx2"/>
                </a:solidFill>
              </a:rPr>
              <a:pPr eaLnBrk="1" hangingPunct="1"/>
              <a:t>6</a:t>
            </a:fld>
            <a:endParaRPr lang="en-US">
              <a:solidFill>
                <a:schemeClr val="tx2"/>
              </a:solidFill>
            </a:endParaRPr>
          </a:p>
        </p:txBody>
      </p:sp>
      <p:sp>
        <p:nvSpPr>
          <p:cNvPr id="13314" name="Title 1"/>
          <p:cNvSpPr>
            <a:spLocks noGrp="1"/>
          </p:cNvSpPr>
          <p:nvPr>
            <p:ph type="title"/>
          </p:nvPr>
        </p:nvSpPr>
        <p:spPr/>
        <p:txBody>
          <a:bodyPr/>
          <a:lstStyle/>
          <a:p>
            <a:pPr fontAlgn="auto">
              <a:spcAft>
                <a:spcPts val="0"/>
              </a:spcAft>
              <a:defRPr/>
            </a:pPr>
            <a:r>
              <a:rPr lang="en-US" smtClean="0"/>
              <a:t>What is Julie’s Role?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682" name="Object 3"/>
          <p:cNvGraphicFramePr>
            <a:graphicFrameLocks noGrp="1" noChangeAspect="1"/>
          </p:cNvGraphicFramePr>
          <p:nvPr>
            <p:ph idx="1"/>
          </p:nvPr>
        </p:nvGraphicFramePr>
        <p:xfrm>
          <a:off x="914400" y="2667000"/>
          <a:ext cx="7339013" cy="2511425"/>
        </p:xfrm>
        <a:graphic>
          <a:graphicData uri="http://schemas.openxmlformats.org/presentationml/2006/ole">
            <mc:AlternateContent xmlns:mc="http://schemas.openxmlformats.org/markup-compatibility/2006">
              <mc:Choice xmlns:v="urn:schemas-microsoft-com:vml" Requires="v">
                <p:oleObj spid="_x0000_s71687" name="Worksheet" r:id="rId4" imgW="7339680" imgH="2512080" progId="Excel.Sheet.8">
                  <p:embed/>
                </p:oleObj>
              </mc:Choice>
              <mc:Fallback>
                <p:oleObj name="Worksheet" r:id="rId4" imgW="7339680" imgH="2512080" progId="Excel.Sheet.8">
                  <p:embed/>
                  <p:pic>
                    <p:nvPicPr>
                      <p:cNvPr id="0" name="Object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667000"/>
                        <a:ext cx="7339013" cy="2511425"/>
                      </a:xfrm>
                      <a:prstGeom prst="rect">
                        <a:avLst/>
                      </a:prstGeom>
                      <a:noFill/>
                      <a:ln w="9525">
                        <a:solidFill>
                          <a:schemeClr val="accent2"/>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68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66DE1AF-8C8D-468F-A06C-181FA12F52CC}" type="slidenum">
              <a:rPr lang="en-US">
                <a:solidFill>
                  <a:schemeClr val="tx2"/>
                </a:solidFill>
              </a:rPr>
              <a:pPr eaLnBrk="1" hangingPunct="1"/>
              <a:t>60</a:t>
            </a:fld>
            <a:endParaRPr lang="en-US">
              <a:solidFill>
                <a:schemeClr val="tx2"/>
              </a:solidFill>
            </a:endParaRPr>
          </a:p>
        </p:txBody>
      </p:sp>
      <p:sp>
        <p:nvSpPr>
          <p:cNvPr id="2051" name="Rectangle 2"/>
          <p:cNvSpPr>
            <a:spLocks noGrp="1" noChangeArrowheads="1"/>
          </p:cNvSpPr>
          <p:nvPr>
            <p:ph type="title"/>
          </p:nvPr>
        </p:nvSpPr>
        <p:spPr/>
        <p:txBody>
          <a:bodyPr/>
          <a:lstStyle/>
          <a:p>
            <a:pPr fontAlgn="auto">
              <a:spcAft>
                <a:spcPts val="0"/>
              </a:spcAft>
              <a:defRPr/>
            </a:pPr>
            <a:r>
              <a:rPr lang="en-US" sz="3200" b="1" dirty="0" smtClean="0"/>
              <a:t>School District Discounts</a:t>
            </a:r>
          </a:p>
        </p:txBody>
      </p:sp>
      <p:sp>
        <p:nvSpPr>
          <p:cNvPr id="2052" name="Rectangle 3"/>
          <p:cNvSpPr>
            <a:spLocks noGrp="1" noChangeArrowheads="1"/>
          </p:cNvSpPr>
          <p:nvPr>
            <p:ph type="body" sz="half" idx="4294967295"/>
          </p:nvPr>
        </p:nvSpPr>
        <p:spPr>
          <a:xfrm>
            <a:off x="152400" y="1905000"/>
            <a:ext cx="8686800" cy="4495800"/>
          </a:xfrm>
        </p:spPr>
        <p:txBody>
          <a:bodyPr/>
          <a:lstStyle/>
          <a:p>
            <a:pPr marL="274320" algn="ctr" fontAlgn="auto">
              <a:spcAft>
                <a:spcPts val="0"/>
              </a:spcAft>
              <a:buFontTx/>
              <a:buNone/>
              <a:defRPr/>
            </a:pPr>
            <a:r>
              <a:rPr lang="en-US" sz="2400" dirty="0" smtClean="0"/>
              <a:t>	</a:t>
            </a:r>
            <a:r>
              <a:rPr lang="en-US" dirty="0" smtClean="0"/>
              <a:t>Weighted Average of Individual School Discounts</a:t>
            </a:r>
            <a:endParaRPr lang="en-US" sz="3200" dirty="0" smtClean="0"/>
          </a:p>
          <a:p>
            <a:pPr marL="274320" fontAlgn="auto">
              <a:spcAft>
                <a:spcPts val="0"/>
              </a:spcAft>
              <a:buFontTx/>
              <a:buNone/>
              <a:defRPr/>
            </a:pPr>
            <a:endParaRPr lang="en-US" sz="2400" dirty="0" smtClean="0"/>
          </a:p>
          <a:p>
            <a:pPr marL="274320" fontAlgn="auto">
              <a:spcAft>
                <a:spcPts val="0"/>
              </a:spcAft>
              <a:buFontTx/>
              <a:buNone/>
              <a:defRPr/>
            </a:pPr>
            <a:endParaRPr lang="en-US" sz="2400"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06" name="Object 3"/>
          <p:cNvGraphicFramePr>
            <a:graphicFrameLocks noGrp="1" noChangeAspect="1"/>
          </p:cNvGraphicFramePr>
          <p:nvPr>
            <p:ph idx="1"/>
          </p:nvPr>
        </p:nvGraphicFramePr>
        <p:xfrm>
          <a:off x="1055688" y="2708275"/>
          <a:ext cx="7058025" cy="2428875"/>
        </p:xfrm>
        <a:graphic>
          <a:graphicData uri="http://schemas.openxmlformats.org/presentationml/2006/ole">
            <mc:AlternateContent xmlns:mc="http://schemas.openxmlformats.org/markup-compatibility/2006">
              <mc:Choice xmlns:v="urn:schemas-microsoft-com:vml" Requires="v">
                <p:oleObj spid="_x0000_s72711" name="Worksheet" r:id="rId4" imgW="7057949" imgH="2428951" progId="Excel.Sheet.8">
                  <p:embed/>
                </p:oleObj>
              </mc:Choice>
              <mc:Fallback>
                <p:oleObj name="Worksheet" r:id="rId4" imgW="7057949" imgH="2428951" progId="Excel.Sheet.8">
                  <p:embed/>
                  <p:pic>
                    <p:nvPicPr>
                      <p:cNvPr id="0" name="Object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5688" y="2708275"/>
                        <a:ext cx="7058025" cy="242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707" name="Slide Number Placeholder 7"/>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3C83F13-E196-4F5B-AABD-D105A109188B}" type="slidenum">
              <a:rPr lang="en-US">
                <a:solidFill>
                  <a:schemeClr val="tx2"/>
                </a:solidFill>
              </a:rPr>
              <a:pPr eaLnBrk="1" hangingPunct="1"/>
              <a:t>61</a:t>
            </a:fld>
            <a:endParaRPr lang="en-US">
              <a:solidFill>
                <a:schemeClr val="tx2"/>
              </a:solidFill>
            </a:endParaRPr>
          </a:p>
        </p:txBody>
      </p:sp>
      <p:sp>
        <p:nvSpPr>
          <p:cNvPr id="3075" name="Rectangle 2"/>
          <p:cNvSpPr>
            <a:spLocks noGrp="1" noChangeArrowheads="1"/>
          </p:cNvSpPr>
          <p:nvPr>
            <p:ph type="title"/>
          </p:nvPr>
        </p:nvSpPr>
        <p:spPr>
          <a:xfrm>
            <a:off x="228600" y="685800"/>
            <a:ext cx="8686800" cy="609600"/>
          </a:xfrm>
        </p:spPr>
        <p:txBody>
          <a:bodyPr/>
          <a:lstStyle/>
          <a:p>
            <a:pPr fontAlgn="auto">
              <a:spcAft>
                <a:spcPts val="0"/>
              </a:spcAft>
              <a:defRPr/>
            </a:pPr>
            <a:r>
              <a:rPr lang="en-US" sz="3200" dirty="0" smtClean="0"/>
              <a:t/>
            </a:r>
            <a:br>
              <a:rPr lang="en-US" sz="3200" dirty="0" smtClean="0"/>
            </a:br>
            <a:r>
              <a:rPr lang="en-US" sz="3200" dirty="0" smtClean="0"/>
              <a:t/>
            </a:r>
            <a:br>
              <a:rPr lang="en-US" sz="3200" dirty="0" smtClean="0"/>
            </a:br>
            <a:r>
              <a:rPr lang="en-US" sz="3200" dirty="0" smtClean="0"/>
              <a:t> Library Branches</a:t>
            </a:r>
            <a:br>
              <a:rPr lang="en-US" sz="3200" dirty="0" smtClean="0"/>
            </a:br>
            <a:r>
              <a:rPr lang="en-US" sz="3200" dirty="0" smtClean="0"/>
              <a:t/>
            </a:r>
            <a:br>
              <a:rPr lang="en-US" sz="3200" dirty="0" smtClean="0"/>
            </a:br>
            <a:r>
              <a:rPr lang="en-US" sz="3200" dirty="0" smtClean="0"/>
              <a:t/>
            </a:r>
            <a:br>
              <a:rPr lang="en-US" sz="3200" dirty="0" smtClean="0"/>
            </a:br>
            <a:endParaRPr lang="en-US" sz="3200" dirty="0" smtClean="0"/>
          </a:p>
        </p:txBody>
      </p:sp>
      <p:sp>
        <p:nvSpPr>
          <p:cNvPr id="72709" name="TextBox 6"/>
          <p:cNvSpPr txBox="1">
            <a:spLocks noChangeArrowheads="1"/>
          </p:cNvSpPr>
          <p:nvPr/>
        </p:nvSpPr>
        <p:spPr bwMode="auto">
          <a:xfrm>
            <a:off x="914400" y="1676400"/>
            <a:ext cx="7162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a:t>Use discount information for school district in which library is located</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730" name="Object 3"/>
          <p:cNvGraphicFramePr>
            <a:graphicFrameLocks noGrp="1" noChangeAspect="1"/>
          </p:cNvGraphicFramePr>
          <p:nvPr>
            <p:ph idx="1"/>
          </p:nvPr>
        </p:nvGraphicFramePr>
        <p:xfrm>
          <a:off x="1408113" y="2420938"/>
          <a:ext cx="6351587" cy="3005137"/>
        </p:xfrm>
        <a:graphic>
          <a:graphicData uri="http://schemas.openxmlformats.org/presentationml/2006/ole">
            <mc:AlternateContent xmlns:mc="http://schemas.openxmlformats.org/markup-compatibility/2006">
              <mc:Choice xmlns:v="urn:schemas-microsoft-com:vml" Requires="v">
                <p:oleObj spid="_x0000_s73735" name="Worksheet" r:id="rId4" imgW="6352200" imgH="3005280" progId="Excel.Sheet.8">
                  <p:embed/>
                </p:oleObj>
              </mc:Choice>
              <mc:Fallback>
                <p:oleObj name="Worksheet" r:id="rId4" imgW="6352200" imgH="3005280" progId="Excel.Sheet.8">
                  <p:embed/>
                  <p:pic>
                    <p:nvPicPr>
                      <p:cNvPr id="0" name="Object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8113" y="2420938"/>
                        <a:ext cx="6351587" cy="3005137"/>
                      </a:xfrm>
                      <a:prstGeom prst="rect">
                        <a:avLst/>
                      </a:prstGeom>
                      <a:noFill/>
                      <a:ln w="9525">
                        <a:solidFill>
                          <a:schemeClr val="accent2"/>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373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2A68002-6D1B-4439-9F60-7C00EC77BE5D}" type="slidenum">
              <a:rPr lang="en-US">
                <a:solidFill>
                  <a:schemeClr val="tx2"/>
                </a:solidFill>
              </a:rPr>
              <a:pPr eaLnBrk="1" hangingPunct="1"/>
              <a:t>62</a:t>
            </a:fld>
            <a:endParaRPr lang="en-US">
              <a:solidFill>
                <a:schemeClr val="tx2"/>
              </a:solidFill>
            </a:endParaRPr>
          </a:p>
        </p:txBody>
      </p:sp>
      <p:sp>
        <p:nvSpPr>
          <p:cNvPr id="4099" name="Rectangle 2"/>
          <p:cNvSpPr>
            <a:spLocks noGrp="1" noChangeArrowheads="1"/>
          </p:cNvSpPr>
          <p:nvPr>
            <p:ph type="title"/>
          </p:nvPr>
        </p:nvSpPr>
        <p:spPr/>
        <p:txBody>
          <a:bodyPr/>
          <a:lstStyle/>
          <a:p>
            <a:pPr fontAlgn="auto">
              <a:spcAft>
                <a:spcPts val="0"/>
              </a:spcAft>
              <a:defRPr/>
            </a:pPr>
            <a:r>
              <a:rPr lang="en-US" sz="3200" dirty="0" smtClean="0"/>
              <a:t>Consortium Discounts</a:t>
            </a:r>
          </a:p>
        </p:txBody>
      </p:sp>
      <p:sp>
        <p:nvSpPr>
          <p:cNvPr id="4100" name="Rectangle 3"/>
          <p:cNvSpPr>
            <a:spLocks noGrp="1" noChangeArrowheads="1"/>
          </p:cNvSpPr>
          <p:nvPr>
            <p:ph type="body" sz="half" idx="4294967295"/>
          </p:nvPr>
        </p:nvSpPr>
        <p:spPr>
          <a:xfrm>
            <a:off x="228600" y="1752600"/>
            <a:ext cx="8686800" cy="4648200"/>
          </a:xfrm>
        </p:spPr>
        <p:txBody>
          <a:bodyPr/>
          <a:lstStyle/>
          <a:p>
            <a:pPr marL="274320" algn="ctr" fontAlgn="auto">
              <a:spcAft>
                <a:spcPts val="0"/>
              </a:spcAft>
              <a:buFontTx/>
              <a:buNone/>
              <a:defRPr/>
            </a:pPr>
            <a:r>
              <a:rPr lang="en-US" dirty="0" smtClean="0"/>
              <a:t>Simple Average of All Entity Members</a:t>
            </a:r>
          </a:p>
          <a:p>
            <a:pPr marL="274320" fontAlgn="auto">
              <a:spcAft>
                <a:spcPts val="0"/>
              </a:spcAft>
              <a:buFontTx/>
              <a:buNone/>
              <a:defRPr/>
            </a:pPr>
            <a:endParaRPr lang="en-US" sz="2400" dirty="0" smtClean="0"/>
          </a:p>
          <a:p>
            <a:pPr marL="274320" fontAlgn="auto">
              <a:spcAft>
                <a:spcPts val="0"/>
              </a:spcAft>
              <a:buFontTx/>
              <a:buNone/>
              <a:defRPr/>
            </a:pPr>
            <a:endParaRPr lang="en-US" sz="2400"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idx="1"/>
          </p:nvPr>
        </p:nvSpPr>
        <p:spPr>
          <a:xfrm>
            <a:off x="457200" y="1905000"/>
            <a:ext cx="8458200" cy="4114800"/>
          </a:xfrm>
        </p:spPr>
        <p:txBody>
          <a:bodyPr/>
          <a:lstStyle/>
          <a:p>
            <a:pPr marL="274320" indent="-274320" fontAlgn="auto">
              <a:lnSpc>
                <a:spcPct val="90000"/>
              </a:lnSpc>
              <a:spcAft>
                <a:spcPts val="0"/>
              </a:spcAft>
              <a:buClr>
                <a:schemeClr val="accent3"/>
              </a:buClr>
              <a:buFont typeface="Wingdings 2"/>
              <a:buChar char=""/>
              <a:defRPr/>
            </a:pPr>
            <a:r>
              <a:rPr lang="en-US" sz="2400" dirty="0" smtClean="0"/>
              <a:t>Participation in these programs also qualifies:</a:t>
            </a:r>
          </a:p>
          <a:p>
            <a:pPr marL="640080" lvl="1" indent="-246888" fontAlgn="auto">
              <a:lnSpc>
                <a:spcPct val="90000"/>
              </a:lnSpc>
              <a:spcAft>
                <a:spcPts val="0"/>
              </a:spcAft>
              <a:buFont typeface="Wingdings 2"/>
              <a:buChar char=""/>
              <a:defRPr/>
            </a:pPr>
            <a:r>
              <a:rPr lang="en-US" dirty="0" smtClean="0"/>
              <a:t>TANF</a:t>
            </a:r>
          </a:p>
          <a:p>
            <a:pPr marL="640080" lvl="1" indent="-246888" fontAlgn="auto">
              <a:lnSpc>
                <a:spcPct val="90000"/>
              </a:lnSpc>
              <a:spcAft>
                <a:spcPts val="0"/>
              </a:spcAft>
              <a:buFont typeface="Wingdings 2"/>
              <a:buChar char=""/>
              <a:defRPr/>
            </a:pPr>
            <a:r>
              <a:rPr lang="en-US" dirty="0" smtClean="0"/>
              <a:t>Medicaid</a:t>
            </a:r>
          </a:p>
          <a:p>
            <a:pPr marL="640080" lvl="1" indent="-246888" fontAlgn="auto">
              <a:lnSpc>
                <a:spcPct val="90000"/>
              </a:lnSpc>
              <a:spcAft>
                <a:spcPts val="0"/>
              </a:spcAft>
              <a:buFont typeface="Wingdings 2"/>
              <a:buChar char=""/>
              <a:defRPr/>
            </a:pPr>
            <a:r>
              <a:rPr lang="en-US" dirty="0" smtClean="0"/>
              <a:t>Food Stamps</a:t>
            </a:r>
          </a:p>
          <a:p>
            <a:pPr marL="640080" lvl="1" indent="-246888" fontAlgn="auto">
              <a:lnSpc>
                <a:spcPct val="90000"/>
              </a:lnSpc>
              <a:spcAft>
                <a:spcPts val="0"/>
              </a:spcAft>
              <a:buFont typeface="Wingdings 2"/>
              <a:buChar char=""/>
              <a:defRPr/>
            </a:pPr>
            <a:r>
              <a:rPr lang="en-US" dirty="0" smtClean="0"/>
              <a:t>Supplementary Security Income (based on income)</a:t>
            </a:r>
          </a:p>
          <a:p>
            <a:pPr marL="640080" lvl="1" indent="-246888" fontAlgn="auto">
              <a:lnSpc>
                <a:spcPct val="90000"/>
              </a:lnSpc>
              <a:spcAft>
                <a:spcPts val="0"/>
              </a:spcAft>
              <a:buFont typeface="Wingdings 2"/>
              <a:buChar char=""/>
              <a:defRPr/>
            </a:pPr>
            <a:r>
              <a:rPr lang="en-US" dirty="0" smtClean="0"/>
              <a:t>Federal public housing assistance (section 8)</a:t>
            </a:r>
          </a:p>
          <a:p>
            <a:pPr marL="640080" lvl="1" indent="-246888" fontAlgn="auto">
              <a:lnSpc>
                <a:spcPct val="90000"/>
              </a:lnSpc>
              <a:spcAft>
                <a:spcPts val="0"/>
              </a:spcAft>
              <a:buFont typeface="Wingdings 2"/>
              <a:buChar char=""/>
              <a:defRPr/>
            </a:pPr>
            <a:r>
              <a:rPr lang="en-US" dirty="0" smtClean="0"/>
              <a:t>Low Income Home Energy Assistance (LIHEAP)</a:t>
            </a:r>
          </a:p>
          <a:p>
            <a:pPr marL="274320" indent="-274320" fontAlgn="auto">
              <a:lnSpc>
                <a:spcPct val="90000"/>
              </a:lnSpc>
              <a:spcAft>
                <a:spcPts val="0"/>
              </a:spcAft>
              <a:buClr>
                <a:schemeClr val="accent3"/>
              </a:buClr>
              <a:buFont typeface="Wingdings 2"/>
              <a:buChar char=""/>
              <a:defRPr/>
            </a:pPr>
            <a:r>
              <a:rPr lang="en-US" sz="2400" dirty="0" smtClean="0"/>
              <a:t>Not acceptable - Title 1, feeder schools method, principal’s estimate</a:t>
            </a:r>
          </a:p>
          <a:p>
            <a:pPr marL="274320" indent="-274320" fontAlgn="auto">
              <a:lnSpc>
                <a:spcPct val="80000"/>
              </a:lnSpc>
              <a:spcAft>
                <a:spcPts val="0"/>
              </a:spcAft>
              <a:buClr>
                <a:schemeClr val="accent3"/>
              </a:buClr>
              <a:buFont typeface="Wingdings 2"/>
              <a:buChar char=""/>
              <a:defRPr/>
            </a:pPr>
            <a:endParaRPr lang="en-US" sz="2400" dirty="0" smtClean="0"/>
          </a:p>
        </p:txBody>
      </p:sp>
      <p:sp>
        <p:nvSpPr>
          <p:cNvPr id="7475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47BDB18-36CA-40FB-B042-4CE355501CBC}" type="slidenum">
              <a:rPr lang="en-US">
                <a:solidFill>
                  <a:schemeClr val="tx2"/>
                </a:solidFill>
              </a:rPr>
              <a:pPr eaLnBrk="1" hangingPunct="1"/>
              <a:t>63</a:t>
            </a:fld>
            <a:endParaRPr lang="en-US">
              <a:solidFill>
                <a:schemeClr val="tx2"/>
              </a:solidFill>
            </a:endParaRPr>
          </a:p>
        </p:txBody>
      </p:sp>
      <p:sp>
        <p:nvSpPr>
          <p:cNvPr id="64514" name="Rectangle 2"/>
          <p:cNvSpPr>
            <a:spLocks noGrp="1" noChangeArrowheads="1"/>
          </p:cNvSpPr>
          <p:nvPr>
            <p:ph type="title"/>
          </p:nvPr>
        </p:nvSpPr>
        <p:spPr>
          <a:xfrm>
            <a:off x="457200" y="533400"/>
            <a:ext cx="8229600" cy="603250"/>
          </a:xfrm>
        </p:spPr>
        <p:txBody>
          <a:bodyPr>
            <a:normAutofit/>
          </a:bodyPr>
          <a:lstStyle/>
          <a:p>
            <a:pPr fontAlgn="auto">
              <a:spcAft>
                <a:spcPts val="0"/>
              </a:spcAft>
              <a:defRPr/>
            </a:pPr>
            <a:r>
              <a:rPr lang="en-US" sz="3200" dirty="0" smtClean="0"/>
              <a:t>Alternative Measures to NSLP*</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idx="1"/>
          </p:nvPr>
        </p:nvSpPr>
        <p:spPr/>
        <p:txBody>
          <a:bodyPr>
            <a:noAutofit/>
          </a:bodyPr>
          <a:lstStyle/>
          <a:p>
            <a:pPr marL="274320" indent="-274320" fontAlgn="auto">
              <a:lnSpc>
                <a:spcPct val="90000"/>
              </a:lnSpc>
              <a:spcAft>
                <a:spcPts val="0"/>
              </a:spcAft>
              <a:buClr>
                <a:schemeClr val="accent3"/>
              </a:buClr>
              <a:buFont typeface="Wingdings 2"/>
              <a:buChar char=""/>
              <a:defRPr/>
            </a:pPr>
            <a:r>
              <a:rPr lang="en-US" sz="2400" dirty="0" smtClean="0"/>
              <a:t>Can conduct family survey even if you participate in NSLP</a:t>
            </a:r>
          </a:p>
          <a:p>
            <a:pPr marL="274320" indent="-274320" fontAlgn="auto">
              <a:lnSpc>
                <a:spcPct val="90000"/>
              </a:lnSpc>
              <a:spcAft>
                <a:spcPts val="0"/>
              </a:spcAft>
              <a:buClr>
                <a:schemeClr val="accent3"/>
              </a:buClr>
              <a:buFont typeface="Wingdings 2"/>
              <a:buChar char=""/>
              <a:defRPr/>
            </a:pPr>
            <a:r>
              <a:rPr lang="en-US" sz="2400" dirty="0" smtClean="0"/>
              <a:t>Must survey all families in the school</a:t>
            </a:r>
          </a:p>
          <a:p>
            <a:pPr marL="640080" lvl="1" indent="-246888" fontAlgn="auto">
              <a:lnSpc>
                <a:spcPct val="90000"/>
              </a:lnSpc>
              <a:spcAft>
                <a:spcPts val="0"/>
              </a:spcAft>
              <a:buFont typeface="Wingdings 2"/>
              <a:buChar char=""/>
              <a:defRPr/>
            </a:pPr>
            <a:r>
              <a:rPr lang="en-US" dirty="0" smtClean="0"/>
              <a:t>Can do single buildings</a:t>
            </a:r>
          </a:p>
          <a:p>
            <a:pPr marL="274320" indent="-274320" fontAlgn="auto">
              <a:lnSpc>
                <a:spcPct val="90000"/>
              </a:lnSpc>
              <a:spcAft>
                <a:spcPts val="0"/>
              </a:spcAft>
              <a:buClr>
                <a:schemeClr val="accent3"/>
              </a:buClr>
              <a:buFont typeface="Wingdings 2"/>
              <a:buChar char=""/>
              <a:defRPr/>
            </a:pPr>
            <a:r>
              <a:rPr lang="en-US" sz="2400" dirty="0" smtClean="0"/>
              <a:t>If 50% of surveys are returned, survey is considered valid and results may be extrapolated for entire school</a:t>
            </a:r>
          </a:p>
          <a:p>
            <a:pPr marL="274320" indent="-274320" fontAlgn="auto">
              <a:lnSpc>
                <a:spcPct val="90000"/>
              </a:lnSpc>
              <a:spcAft>
                <a:spcPts val="0"/>
              </a:spcAft>
              <a:buClr>
                <a:schemeClr val="accent3"/>
              </a:buClr>
              <a:buFont typeface="Wingdings 2"/>
              <a:buChar char=""/>
              <a:defRPr/>
            </a:pPr>
            <a:r>
              <a:rPr lang="en-US" sz="2400" dirty="0" smtClean="0"/>
              <a:t>Keep careful documentation</a:t>
            </a:r>
          </a:p>
          <a:p>
            <a:pPr marL="274320" indent="-274320" fontAlgn="auto">
              <a:lnSpc>
                <a:spcPct val="90000"/>
              </a:lnSpc>
              <a:spcAft>
                <a:spcPts val="0"/>
              </a:spcAft>
              <a:buClr>
                <a:schemeClr val="accent3"/>
              </a:buClr>
              <a:buFont typeface="Wingdings 2"/>
              <a:buChar char=""/>
              <a:defRPr/>
            </a:pPr>
            <a:r>
              <a:rPr lang="en-US" sz="2400" dirty="0" smtClean="0"/>
              <a:t>Beneficial for both public and nonpublic schools seeking P2 funding</a:t>
            </a:r>
          </a:p>
          <a:p>
            <a:pPr marL="274320" indent="-274320" fontAlgn="auto">
              <a:lnSpc>
                <a:spcPct val="90000"/>
              </a:lnSpc>
              <a:spcAft>
                <a:spcPts val="0"/>
              </a:spcAft>
              <a:buClr>
                <a:schemeClr val="accent3"/>
              </a:buClr>
              <a:buFont typeface="Wingdings 2"/>
              <a:buChar char=""/>
              <a:defRPr/>
            </a:pPr>
            <a:r>
              <a:rPr lang="en-US" sz="2400" dirty="0" smtClean="0"/>
              <a:t>Don’t let consultants talk you into conducting surveys</a:t>
            </a:r>
          </a:p>
        </p:txBody>
      </p:sp>
      <p:sp>
        <p:nvSpPr>
          <p:cNvPr id="7577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742DB7B-4792-4B9E-9E3A-7E471323DFBC}" type="slidenum">
              <a:rPr lang="en-US">
                <a:solidFill>
                  <a:schemeClr val="tx2"/>
                </a:solidFill>
              </a:rPr>
              <a:pPr eaLnBrk="1" hangingPunct="1"/>
              <a:t>64</a:t>
            </a:fld>
            <a:endParaRPr lang="en-US">
              <a:solidFill>
                <a:schemeClr val="tx2"/>
              </a:solidFill>
            </a:endParaRPr>
          </a:p>
        </p:txBody>
      </p:sp>
      <p:sp>
        <p:nvSpPr>
          <p:cNvPr id="65538" name="Rectangle 2"/>
          <p:cNvSpPr>
            <a:spLocks noGrp="1" noChangeArrowheads="1"/>
          </p:cNvSpPr>
          <p:nvPr>
            <p:ph type="title"/>
          </p:nvPr>
        </p:nvSpPr>
        <p:spPr/>
        <p:txBody>
          <a:bodyPr>
            <a:normAutofit/>
          </a:bodyPr>
          <a:lstStyle/>
          <a:p>
            <a:pPr fontAlgn="auto">
              <a:spcAft>
                <a:spcPts val="0"/>
              </a:spcAft>
              <a:defRPr/>
            </a:pPr>
            <a:r>
              <a:rPr lang="en-US" sz="3200" dirty="0" smtClean="0"/>
              <a:t>Alternative Measures to NSLP*</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indent="-274320" fontAlgn="auto">
              <a:spcAft>
                <a:spcPts val="0"/>
              </a:spcAft>
              <a:buClr>
                <a:schemeClr val="accent3"/>
              </a:buClr>
              <a:buFont typeface="Wingdings 2"/>
              <a:buChar char=""/>
              <a:defRPr/>
            </a:pPr>
            <a:r>
              <a:rPr lang="en-US" sz="2400" dirty="0" smtClean="0"/>
              <a:t>Non-instructional school and library buildings are eligible for Priority 1 funding</a:t>
            </a:r>
          </a:p>
          <a:p>
            <a:pPr marL="274320" indent="-274320" fontAlgn="auto">
              <a:spcAft>
                <a:spcPts val="0"/>
              </a:spcAft>
              <a:buClr>
                <a:schemeClr val="accent3"/>
              </a:buClr>
              <a:buFont typeface="Wingdings 2"/>
              <a:buChar char=""/>
              <a:defRPr/>
            </a:pPr>
            <a:r>
              <a:rPr lang="en-US" sz="2400" dirty="0" smtClean="0"/>
              <a:t>NIFs that house the network hub are eligible for Priority 2 services and equipment</a:t>
            </a:r>
          </a:p>
          <a:p>
            <a:pPr marL="274320" indent="-274320" fontAlgn="auto">
              <a:spcAft>
                <a:spcPts val="0"/>
              </a:spcAft>
              <a:buClr>
                <a:schemeClr val="accent3"/>
              </a:buClr>
              <a:buFont typeface="Wingdings 2"/>
              <a:buChar char=""/>
              <a:defRPr/>
            </a:pPr>
            <a:r>
              <a:rPr lang="en-US" sz="2400" dirty="0" smtClean="0"/>
              <a:t>NIFs that contain classrooms</a:t>
            </a:r>
            <a:endParaRPr lang="en-US" sz="2400" dirty="0"/>
          </a:p>
        </p:txBody>
      </p:sp>
      <p:sp>
        <p:nvSpPr>
          <p:cNvPr id="76803"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646ED18-ACBC-4B97-92FF-BF46D2D11C5C}" type="slidenum">
              <a:rPr lang="en-US">
                <a:solidFill>
                  <a:schemeClr val="tx2"/>
                </a:solidFill>
              </a:rPr>
              <a:pPr eaLnBrk="1" hangingPunct="1"/>
              <a:t>65</a:t>
            </a:fld>
            <a:endParaRPr lang="en-US">
              <a:solidFill>
                <a:schemeClr val="tx2"/>
              </a:solidFill>
            </a:endParaRPr>
          </a:p>
        </p:txBody>
      </p:sp>
      <p:sp>
        <p:nvSpPr>
          <p:cNvPr id="67586" name="Title 1"/>
          <p:cNvSpPr>
            <a:spLocks noGrp="1"/>
          </p:cNvSpPr>
          <p:nvPr>
            <p:ph type="title"/>
          </p:nvPr>
        </p:nvSpPr>
        <p:spPr/>
        <p:txBody>
          <a:bodyPr>
            <a:normAutofit fontScale="90000"/>
          </a:bodyPr>
          <a:lstStyle/>
          <a:p>
            <a:pPr fontAlgn="auto">
              <a:spcAft>
                <a:spcPts val="0"/>
              </a:spcAft>
              <a:defRPr/>
            </a:pPr>
            <a:r>
              <a:rPr lang="en-US" dirty="0" smtClean="0"/>
              <a:t>Non-Instructional Facilities (NIFs)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idx="1"/>
          </p:nvPr>
        </p:nvSpPr>
        <p:spPr/>
        <p:txBody>
          <a:bodyPr/>
          <a:lstStyle/>
          <a:p>
            <a:pPr marL="274320" indent="-274320" fontAlgn="auto">
              <a:lnSpc>
                <a:spcPct val="90000"/>
              </a:lnSpc>
              <a:spcAft>
                <a:spcPts val="0"/>
              </a:spcAft>
              <a:buClr>
                <a:schemeClr val="accent3"/>
              </a:buClr>
              <a:buFont typeface="Wingdings 2"/>
              <a:buChar char=""/>
              <a:defRPr/>
            </a:pPr>
            <a:r>
              <a:rPr lang="en-US" sz="2400" dirty="0" smtClean="0"/>
              <a:t>Method of calculating discounts depends on what purpose the services are being used</a:t>
            </a:r>
          </a:p>
          <a:p>
            <a:pPr marL="274320" indent="-274320" fontAlgn="auto">
              <a:lnSpc>
                <a:spcPct val="90000"/>
              </a:lnSpc>
              <a:spcAft>
                <a:spcPts val="0"/>
              </a:spcAft>
              <a:buClr>
                <a:schemeClr val="accent3"/>
              </a:buClr>
              <a:buFont typeface="Wingdings 2"/>
              <a:buChar char=""/>
              <a:defRPr/>
            </a:pPr>
            <a:r>
              <a:rPr lang="en-US" sz="2400" dirty="0" smtClean="0"/>
              <a:t>School: Use NSLP data of students attending classroom</a:t>
            </a:r>
          </a:p>
          <a:p>
            <a:pPr marL="274320" indent="-274320" fontAlgn="auto">
              <a:lnSpc>
                <a:spcPct val="90000"/>
              </a:lnSpc>
              <a:spcAft>
                <a:spcPts val="0"/>
              </a:spcAft>
              <a:buClr>
                <a:schemeClr val="accent3"/>
              </a:buClr>
              <a:buFont typeface="Wingdings 2"/>
              <a:buChar char=""/>
              <a:defRPr/>
            </a:pPr>
            <a:r>
              <a:rPr lang="en-US" sz="2400" dirty="0" smtClean="0"/>
              <a:t>IU Admin Services: Weighted average of discounts in all buildings within IU territory (act as large admin building)</a:t>
            </a:r>
          </a:p>
          <a:p>
            <a:pPr marL="274320" indent="-274320" fontAlgn="auto">
              <a:lnSpc>
                <a:spcPct val="90000"/>
              </a:lnSpc>
              <a:spcAft>
                <a:spcPts val="0"/>
              </a:spcAft>
              <a:buClr>
                <a:schemeClr val="accent3"/>
              </a:buClr>
              <a:buFont typeface="Wingdings 2"/>
              <a:buChar char=""/>
              <a:defRPr/>
            </a:pPr>
            <a:r>
              <a:rPr lang="en-US" sz="2400" dirty="0" smtClean="0"/>
              <a:t>Consortium Lead:  Simple average of consortium members’ discounts</a:t>
            </a:r>
          </a:p>
        </p:txBody>
      </p:sp>
      <p:sp>
        <p:nvSpPr>
          <p:cNvPr id="7782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FC08370-2C8A-4EA6-A5AF-9DA7BE52366B}" type="slidenum">
              <a:rPr lang="en-US">
                <a:solidFill>
                  <a:schemeClr val="tx2"/>
                </a:solidFill>
              </a:rPr>
              <a:pPr eaLnBrk="1" hangingPunct="1"/>
              <a:t>66</a:t>
            </a:fld>
            <a:endParaRPr lang="en-US">
              <a:solidFill>
                <a:schemeClr val="tx2"/>
              </a:solidFill>
            </a:endParaRPr>
          </a:p>
        </p:txBody>
      </p:sp>
      <p:sp>
        <p:nvSpPr>
          <p:cNvPr id="68610" name="Rectangle 2"/>
          <p:cNvSpPr>
            <a:spLocks noGrp="1" noChangeArrowheads="1"/>
          </p:cNvSpPr>
          <p:nvPr>
            <p:ph type="title"/>
          </p:nvPr>
        </p:nvSpPr>
        <p:spPr/>
        <p:txBody>
          <a:bodyPr>
            <a:normAutofit/>
          </a:bodyPr>
          <a:lstStyle/>
          <a:p>
            <a:pPr fontAlgn="auto">
              <a:spcAft>
                <a:spcPts val="0"/>
              </a:spcAft>
              <a:defRPr/>
            </a:pPr>
            <a:r>
              <a:rPr lang="en-US" sz="3200" dirty="0" smtClean="0"/>
              <a:t>IU Discount Calculations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800" y="2892425"/>
            <a:ext cx="1600200" cy="1646238"/>
          </a:xfrm>
        </p:spPr>
        <p:txBody>
          <a:bodyPr/>
          <a:lstStyle/>
          <a:p>
            <a:pPr fontAlgn="auto">
              <a:spcAft>
                <a:spcPts val="0"/>
              </a:spcAft>
              <a:defRPr/>
            </a:pPr>
            <a:endParaRPr lang="en-US"/>
          </a:p>
        </p:txBody>
      </p:sp>
      <p:sp>
        <p:nvSpPr>
          <p:cNvPr id="78851"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0756551-8ACA-4224-A0DB-10EE47B4AC92}" type="slidenum">
              <a:rPr lang="en-US">
                <a:solidFill>
                  <a:schemeClr val="bg2"/>
                </a:solidFill>
              </a:rPr>
              <a:pPr eaLnBrk="1" hangingPunct="1"/>
              <a:t>67</a:t>
            </a:fld>
            <a:endParaRPr lang="en-US">
              <a:solidFill>
                <a:schemeClr val="bg2"/>
              </a:solidFill>
            </a:endParaRPr>
          </a:p>
        </p:txBody>
      </p:sp>
      <p:sp>
        <p:nvSpPr>
          <p:cNvPr id="5" name="Title 4"/>
          <p:cNvSpPr>
            <a:spLocks noGrp="1"/>
          </p:cNvSpPr>
          <p:nvPr>
            <p:ph type="title"/>
          </p:nvPr>
        </p:nvSpPr>
        <p:spPr>
          <a:xfrm>
            <a:off x="381000" y="2892425"/>
            <a:ext cx="6324600" cy="1646238"/>
          </a:xfrm>
        </p:spPr>
        <p:txBody>
          <a:bodyPr/>
          <a:lstStyle/>
          <a:p>
            <a:pPr fontAlgn="auto">
              <a:spcAft>
                <a:spcPts val="0"/>
              </a:spcAft>
              <a:defRPr/>
            </a:pPr>
            <a:r>
              <a:rPr lang="en-US" dirty="0" smtClean="0"/>
              <a:t>Questions about discount calculations?</a:t>
            </a:r>
            <a:endParaRPr lang="en-US" dirty="0"/>
          </a:p>
        </p:txBody>
      </p:sp>
      <p:pic>
        <p:nvPicPr>
          <p:cNvPr id="78853" name="Picture 4"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838200"/>
            <a:ext cx="13843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idx="1"/>
          </p:nvPr>
        </p:nvSpPr>
        <p:spPr/>
        <p:txBody>
          <a:bodyPr/>
          <a:lstStyle/>
          <a:p>
            <a:pPr marL="274320" indent="-274320" fontAlgn="auto">
              <a:spcAft>
                <a:spcPts val="0"/>
              </a:spcAft>
              <a:buClr>
                <a:schemeClr val="accent3"/>
              </a:buClr>
              <a:buFont typeface="Wingdings 2"/>
              <a:buChar char=""/>
              <a:defRPr/>
            </a:pPr>
            <a:r>
              <a:rPr lang="en-US" sz="2400" dirty="0" smtClean="0"/>
              <a:t>Provide information related to your funding requests in Block 5 of Form 471</a:t>
            </a:r>
          </a:p>
          <a:p>
            <a:pPr marL="640080" lvl="1" indent="-246888" fontAlgn="auto">
              <a:spcAft>
                <a:spcPts val="0"/>
              </a:spcAft>
              <a:buFont typeface="Wingdings 2"/>
              <a:buChar char=""/>
              <a:defRPr/>
            </a:pPr>
            <a:r>
              <a:rPr lang="en-US" dirty="0" smtClean="0"/>
              <a:t>Vendor/SPIN</a:t>
            </a:r>
          </a:p>
          <a:p>
            <a:pPr marL="640080" lvl="1" indent="-246888" fontAlgn="auto">
              <a:spcAft>
                <a:spcPts val="0"/>
              </a:spcAft>
              <a:buFont typeface="Wingdings 2"/>
              <a:buChar char=""/>
              <a:defRPr/>
            </a:pPr>
            <a:r>
              <a:rPr lang="en-US" dirty="0" smtClean="0"/>
              <a:t>Category of Service</a:t>
            </a:r>
          </a:p>
          <a:p>
            <a:pPr marL="640080" lvl="1" indent="-246888" fontAlgn="auto">
              <a:spcAft>
                <a:spcPts val="0"/>
              </a:spcAft>
              <a:buFont typeface="Wingdings 2"/>
              <a:buChar char=""/>
              <a:defRPr/>
            </a:pPr>
            <a:r>
              <a:rPr lang="en-US" dirty="0" smtClean="0"/>
              <a:t>Form 470 Number</a:t>
            </a:r>
          </a:p>
          <a:p>
            <a:pPr marL="640080" lvl="1" indent="-246888" fontAlgn="auto">
              <a:spcAft>
                <a:spcPts val="0"/>
              </a:spcAft>
              <a:buFont typeface="Wingdings 2"/>
              <a:buChar char=""/>
              <a:defRPr/>
            </a:pPr>
            <a:r>
              <a:rPr lang="en-US" dirty="0" smtClean="0"/>
              <a:t>T/MTM or Contracted Service</a:t>
            </a:r>
          </a:p>
          <a:p>
            <a:pPr marL="822960" lvl="2" indent="-246888" fontAlgn="auto">
              <a:spcAft>
                <a:spcPts val="0"/>
              </a:spcAft>
              <a:buClr>
                <a:schemeClr val="accent3"/>
              </a:buClr>
              <a:buFont typeface="Wingdings 2"/>
              <a:buChar char=""/>
              <a:defRPr/>
            </a:pPr>
            <a:r>
              <a:rPr lang="en-US" sz="1800" dirty="0" smtClean="0"/>
              <a:t>Signing dates/expiration dates for contracted service</a:t>
            </a:r>
          </a:p>
          <a:p>
            <a:pPr marL="640080" lvl="1" indent="-246888" fontAlgn="auto">
              <a:spcAft>
                <a:spcPts val="0"/>
              </a:spcAft>
              <a:buFont typeface="Wingdings 2"/>
              <a:buChar char=""/>
              <a:defRPr/>
            </a:pPr>
            <a:r>
              <a:rPr lang="en-US" dirty="0" smtClean="0"/>
              <a:t>Pre-discount amount must be based on bill, contract, quote, etc.</a:t>
            </a:r>
          </a:p>
          <a:p>
            <a:pPr marL="640080" lvl="1" indent="-246888" fontAlgn="auto">
              <a:spcAft>
                <a:spcPts val="0"/>
              </a:spcAft>
              <a:buFont typeface="Wingdings 2"/>
              <a:buChar char=""/>
              <a:defRPr/>
            </a:pPr>
            <a:r>
              <a:rPr lang="en-US" dirty="0" smtClean="0"/>
              <a:t>Which entities receiving service</a:t>
            </a:r>
          </a:p>
          <a:p>
            <a:pPr marL="274320" indent="-274320" fontAlgn="auto">
              <a:spcAft>
                <a:spcPts val="0"/>
              </a:spcAft>
              <a:buClr>
                <a:schemeClr val="accent3"/>
              </a:buClr>
              <a:buFont typeface="Wingdings 2"/>
              <a:buChar char=""/>
              <a:defRPr/>
            </a:pPr>
            <a:endParaRPr lang="en-US" sz="2000" dirty="0" smtClean="0"/>
          </a:p>
        </p:txBody>
      </p:sp>
      <p:sp>
        <p:nvSpPr>
          <p:cNvPr id="7987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894B83D-2713-4524-9707-C72C90F5D078}" type="slidenum">
              <a:rPr lang="en-US">
                <a:solidFill>
                  <a:schemeClr val="tx2"/>
                </a:solidFill>
              </a:rPr>
              <a:pPr eaLnBrk="1" hangingPunct="1"/>
              <a:t>68</a:t>
            </a:fld>
            <a:endParaRPr lang="en-US">
              <a:solidFill>
                <a:schemeClr val="tx2"/>
              </a:solidFill>
            </a:endParaRPr>
          </a:p>
        </p:txBody>
      </p:sp>
      <p:sp>
        <p:nvSpPr>
          <p:cNvPr id="70658" name="Rectangle 2"/>
          <p:cNvSpPr>
            <a:spLocks noGrp="1" noChangeArrowheads="1"/>
          </p:cNvSpPr>
          <p:nvPr>
            <p:ph type="title"/>
          </p:nvPr>
        </p:nvSpPr>
        <p:spPr/>
        <p:txBody>
          <a:bodyPr/>
          <a:lstStyle/>
          <a:p>
            <a:pPr fontAlgn="auto">
              <a:spcAft>
                <a:spcPts val="0"/>
              </a:spcAft>
              <a:defRPr/>
            </a:pPr>
            <a:r>
              <a:rPr lang="en-US" sz="3200" dirty="0" smtClean="0"/>
              <a:t>Funding Requests – FRNs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idx="1"/>
          </p:nvPr>
        </p:nvSpPr>
        <p:spPr/>
        <p:txBody>
          <a:bodyPr/>
          <a:lstStyle/>
          <a:p>
            <a:pPr marL="274320" indent="-274320" fontAlgn="auto">
              <a:spcAft>
                <a:spcPts val="0"/>
              </a:spcAft>
              <a:buClr>
                <a:schemeClr val="accent3"/>
              </a:buClr>
              <a:buFont typeface="Wingdings 2"/>
              <a:buChar char=""/>
              <a:defRPr/>
            </a:pPr>
            <a:r>
              <a:rPr lang="en-US" sz="2400" dirty="0" smtClean="0"/>
              <a:t>New FRN (block 5) for each contract or SPIN</a:t>
            </a:r>
          </a:p>
          <a:p>
            <a:pPr marL="274320" indent="-274320" fontAlgn="auto">
              <a:spcAft>
                <a:spcPts val="0"/>
              </a:spcAft>
              <a:buClr>
                <a:schemeClr val="accent3"/>
              </a:buClr>
              <a:buFont typeface="Wingdings 2"/>
              <a:buChar char=""/>
              <a:defRPr/>
            </a:pPr>
            <a:r>
              <a:rPr lang="en-US" sz="2400" dirty="0" smtClean="0"/>
              <a:t>FRNs will be reviewed and funded individually</a:t>
            </a:r>
          </a:p>
          <a:p>
            <a:pPr marL="274320" indent="-274320" fontAlgn="auto">
              <a:spcAft>
                <a:spcPts val="0"/>
              </a:spcAft>
              <a:buClr>
                <a:schemeClr val="accent3"/>
              </a:buClr>
              <a:buFont typeface="Wingdings 2"/>
              <a:buChar char=""/>
              <a:defRPr/>
            </a:pPr>
            <a:r>
              <a:rPr lang="en-US" sz="2400" dirty="0" smtClean="0"/>
              <a:t>Don’t include Priority 1 and Priority 2 on the same Form 471</a:t>
            </a:r>
          </a:p>
          <a:p>
            <a:pPr marL="641033" lvl="1" indent="-274320" fontAlgn="auto">
              <a:spcAft>
                <a:spcPts val="0"/>
              </a:spcAft>
              <a:buClr>
                <a:schemeClr val="accent3"/>
              </a:buClr>
              <a:buFont typeface="Wingdings 2"/>
              <a:buChar char=""/>
              <a:defRPr/>
            </a:pPr>
            <a:r>
              <a:rPr lang="en-US" dirty="0" smtClean="0"/>
              <a:t>This is called a ‘polluted 471’ and can’t be funded until all FRNs can be funded</a:t>
            </a:r>
          </a:p>
          <a:p>
            <a:pPr marL="274320" indent="-274320" fontAlgn="auto">
              <a:spcAft>
                <a:spcPts val="0"/>
              </a:spcAft>
              <a:buClr>
                <a:schemeClr val="accent3"/>
              </a:buClr>
              <a:buFont typeface="Wingdings 2"/>
              <a:buChar char=""/>
              <a:defRPr/>
            </a:pPr>
            <a:endParaRPr lang="en-US" sz="2400" dirty="0" smtClean="0"/>
          </a:p>
        </p:txBody>
      </p:sp>
      <p:sp>
        <p:nvSpPr>
          <p:cNvPr id="8089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1AABF8F-D394-475F-8900-27BFB0F1E868}" type="slidenum">
              <a:rPr lang="en-US">
                <a:solidFill>
                  <a:schemeClr val="tx2"/>
                </a:solidFill>
              </a:rPr>
              <a:pPr eaLnBrk="1" hangingPunct="1"/>
              <a:t>69</a:t>
            </a:fld>
            <a:endParaRPr lang="en-US">
              <a:solidFill>
                <a:schemeClr val="tx2"/>
              </a:solidFill>
            </a:endParaRPr>
          </a:p>
        </p:txBody>
      </p:sp>
      <p:sp>
        <p:nvSpPr>
          <p:cNvPr id="71682" name="Rectangle 2"/>
          <p:cNvSpPr>
            <a:spLocks noGrp="1" noChangeArrowheads="1"/>
          </p:cNvSpPr>
          <p:nvPr>
            <p:ph type="title"/>
          </p:nvPr>
        </p:nvSpPr>
        <p:spPr/>
        <p:txBody>
          <a:bodyPr/>
          <a:lstStyle/>
          <a:p>
            <a:pPr fontAlgn="auto">
              <a:spcAft>
                <a:spcPts val="0"/>
              </a:spcAft>
              <a:defRPr/>
            </a:pPr>
            <a:r>
              <a:rPr lang="en-US" sz="3200" dirty="0" smtClean="0"/>
              <a:t>Funding Requests – FRNs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indent="-274320" fontAlgn="auto">
              <a:spcAft>
                <a:spcPts val="0"/>
              </a:spcAft>
              <a:buClr>
                <a:schemeClr val="accent3"/>
              </a:buClr>
              <a:buFont typeface="Wingdings 2"/>
              <a:buChar char=""/>
              <a:defRPr/>
            </a:pPr>
            <a:r>
              <a:rPr lang="en-US" sz="2400" dirty="0" smtClean="0"/>
              <a:t>Public libraries eligible for LSTA funding</a:t>
            </a:r>
          </a:p>
          <a:p>
            <a:pPr marL="274320" indent="-274320" fontAlgn="auto">
              <a:spcAft>
                <a:spcPts val="0"/>
              </a:spcAft>
              <a:buClr>
                <a:schemeClr val="accent3"/>
              </a:buClr>
              <a:buFont typeface="Wingdings 2"/>
              <a:buChar char=""/>
              <a:defRPr/>
            </a:pPr>
            <a:r>
              <a:rPr lang="en-US" sz="2400" dirty="0" smtClean="0"/>
              <a:t>Public and private K-12 schools</a:t>
            </a:r>
          </a:p>
          <a:p>
            <a:pPr marL="640080" lvl="1" indent="-246888" fontAlgn="auto">
              <a:spcAft>
                <a:spcPts val="0"/>
              </a:spcAft>
              <a:buFont typeface="Wingdings 2"/>
              <a:buChar char=""/>
              <a:defRPr/>
            </a:pPr>
            <a:r>
              <a:rPr lang="en-US" dirty="0" smtClean="0"/>
              <a:t>For-profit schools not eligible</a:t>
            </a:r>
          </a:p>
          <a:p>
            <a:pPr marL="640080" lvl="1" indent="-246888" fontAlgn="auto">
              <a:spcAft>
                <a:spcPts val="0"/>
              </a:spcAft>
              <a:buFont typeface="Wingdings 2"/>
              <a:buChar char=""/>
              <a:defRPr/>
            </a:pPr>
            <a:r>
              <a:rPr lang="en-US" dirty="0" smtClean="0"/>
              <a:t>Pre-k eligible in PA (age 3+)</a:t>
            </a:r>
          </a:p>
          <a:p>
            <a:pPr marL="640080" lvl="1" indent="-246888" fontAlgn="auto">
              <a:spcAft>
                <a:spcPts val="0"/>
              </a:spcAft>
              <a:buFont typeface="Wingdings 2"/>
              <a:buChar char=""/>
              <a:defRPr/>
            </a:pPr>
            <a:r>
              <a:rPr lang="en-US" dirty="0" smtClean="0"/>
              <a:t>Head Start entities eligible in PA but </a:t>
            </a:r>
            <a:r>
              <a:rPr lang="en-US" u="sng" dirty="0" smtClean="0"/>
              <a:t>only if operated by a public school entity</a:t>
            </a:r>
            <a:r>
              <a:rPr lang="en-US" dirty="0" smtClean="0"/>
              <a:t> 	</a:t>
            </a:r>
          </a:p>
          <a:p>
            <a:pPr marL="274320" indent="-274320" fontAlgn="auto">
              <a:spcAft>
                <a:spcPts val="0"/>
              </a:spcAft>
              <a:buClr>
                <a:schemeClr val="accent3"/>
              </a:buClr>
              <a:buFont typeface="Wingdings 2"/>
              <a:buChar char=""/>
              <a:defRPr/>
            </a:pPr>
            <a:r>
              <a:rPr lang="en-US" dirty="0" smtClean="0"/>
              <a:t>Cannot have endowment exceeding $50 million</a:t>
            </a:r>
          </a:p>
          <a:p>
            <a:pPr marL="274320" indent="-274320" fontAlgn="auto">
              <a:lnSpc>
                <a:spcPct val="80000"/>
              </a:lnSpc>
              <a:spcAft>
                <a:spcPts val="0"/>
              </a:spcAft>
              <a:buClr>
                <a:schemeClr val="accent3"/>
              </a:buClr>
              <a:buFont typeface="Wingdings 2"/>
              <a:buNone/>
              <a:defRPr/>
            </a:pPr>
            <a:r>
              <a:rPr lang="en-US" dirty="0" smtClean="0"/>
              <a:t/>
            </a:r>
            <a:br>
              <a:rPr lang="en-US" dirty="0" smtClean="0"/>
            </a:br>
            <a:endParaRPr lang="en-US" dirty="0" smtClean="0"/>
          </a:p>
          <a:p>
            <a:pPr marL="640080" lvl="1" indent="-246888" fontAlgn="auto">
              <a:lnSpc>
                <a:spcPct val="80000"/>
              </a:lnSpc>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17411"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2F01803-659A-434E-9931-9B3578C13970}" type="slidenum">
              <a:rPr lang="en-US">
                <a:solidFill>
                  <a:schemeClr val="tx2"/>
                </a:solidFill>
              </a:rPr>
              <a:pPr eaLnBrk="1" hangingPunct="1"/>
              <a:t>7</a:t>
            </a:fld>
            <a:endParaRPr lang="en-US">
              <a:solidFill>
                <a:schemeClr val="tx2"/>
              </a:solidFill>
            </a:endParaRPr>
          </a:p>
        </p:txBody>
      </p:sp>
      <p:sp>
        <p:nvSpPr>
          <p:cNvPr id="14338" name="Title 1"/>
          <p:cNvSpPr>
            <a:spLocks noGrp="1"/>
          </p:cNvSpPr>
          <p:nvPr>
            <p:ph type="title"/>
          </p:nvPr>
        </p:nvSpPr>
        <p:spPr>
          <a:xfrm>
            <a:off x="457200" y="304800"/>
            <a:ext cx="8229600" cy="1143000"/>
          </a:xfrm>
        </p:spPr>
        <p:txBody>
          <a:bodyPr/>
          <a:lstStyle/>
          <a:p>
            <a:pPr fontAlgn="auto">
              <a:spcAft>
                <a:spcPts val="0"/>
              </a:spcAft>
              <a:defRPr/>
            </a:pPr>
            <a:r>
              <a:rPr lang="en-US" dirty="0" smtClean="0"/>
              <a:t>Who is Eligible?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idx="1"/>
          </p:nvPr>
        </p:nvSpPr>
        <p:spPr>
          <a:xfrm>
            <a:off x="457200" y="1752600"/>
            <a:ext cx="8077200" cy="4572000"/>
          </a:xfrm>
        </p:spPr>
        <p:txBody>
          <a:bodyPr/>
          <a:lstStyle/>
          <a:p>
            <a:pPr marL="274320" indent="-274320" fontAlgn="auto">
              <a:spcAft>
                <a:spcPts val="0"/>
              </a:spcAft>
              <a:buClr>
                <a:schemeClr val="accent3"/>
              </a:buClr>
              <a:buFont typeface="Wingdings 2"/>
              <a:buChar char=""/>
              <a:defRPr/>
            </a:pPr>
            <a:r>
              <a:rPr lang="en-US" sz="2400" dirty="0" smtClean="0"/>
              <a:t>File and certify online!</a:t>
            </a:r>
            <a:endParaRPr lang="en-US" sz="2400" u="sng" dirty="0" smtClean="0"/>
          </a:p>
          <a:p>
            <a:pPr marL="274320" indent="-274320" fontAlgn="auto">
              <a:spcAft>
                <a:spcPts val="0"/>
              </a:spcAft>
              <a:buClr>
                <a:schemeClr val="accent3"/>
              </a:buClr>
              <a:buFont typeface="Wingdings 2"/>
              <a:buChar char=""/>
              <a:defRPr/>
            </a:pPr>
            <a:r>
              <a:rPr lang="en-US" sz="2400" dirty="0" smtClean="0"/>
              <a:t>Multiple forms OK</a:t>
            </a:r>
          </a:p>
          <a:p>
            <a:pPr marL="274320" indent="-274320" fontAlgn="auto">
              <a:spcAft>
                <a:spcPts val="0"/>
              </a:spcAft>
              <a:buClr>
                <a:schemeClr val="accent3"/>
              </a:buClr>
              <a:buFont typeface="Wingdings 2"/>
              <a:buChar char=""/>
              <a:defRPr/>
            </a:pPr>
            <a:r>
              <a:rPr lang="en-US" sz="2400" dirty="0" smtClean="0"/>
              <a:t>No one-to-one correlation with 470 required</a:t>
            </a:r>
          </a:p>
          <a:p>
            <a:pPr marL="640080" lvl="1" indent="-246888" fontAlgn="auto">
              <a:spcAft>
                <a:spcPts val="0"/>
              </a:spcAft>
              <a:buFont typeface="Wingdings 2"/>
              <a:buChar char=""/>
              <a:defRPr/>
            </a:pPr>
            <a:r>
              <a:rPr lang="en-US" dirty="0" smtClean="0"/>
              <a:t>Meaning, you can have (1) 471, but (3) 470’s.</a:t>
            </a:r>
          </a:p>
          <a:p>
            <a:pPr marL="274320" indent="-274320" fontAlgn="auto">
              <a:spcAft>
                <a:spcPts val="0"/>
              </a:spcAft>
              <a:buClr>
                <a:schemeClr val="accent3"/>
              </a:buClr>
              <a:buFont typeface="Wingdings 2"/>
              <a:buChar char=""/>
              <a:defRPr/>
            </a:pPr>
            <a:r>
              <a:rPr lang="en-US" sz="2400" dirty="0" smtClean="0"/>
              <a:t>All services listed on 471 </a:t>
            </a:r>
            <a:r>
              <a:rPr lang="en-US" sz="2400" u="sng" dirty="0" smtClean="0"/>
              <a:t>must</a:t>
            </a:r>
            <a:r>
              <a:rPr lang="en-US" sz="2400" dirty="0" smtClean="0"/>
              <a:t> have been listed on a 470</a:t>
            </a:r>
          </a:p>
          <a:p>
            <a:pPr marL="274320" indent="-274320" fontAlgn="auto">
              <a:spcAft>
                <a:spcPts val="0"/>
              </a:spcAft>
              <a:buClr>
                <a:schemeClr val="accent3"/>
              </a:buClr>
              <a:buFont typeface="Wingdings 2"/>
              <a:buChar char=""/>
              <a:defRPr/>
            </a:pPr>
            <a:r>
              <a:rPr lang="en-US" sz="2400" dirty="0" smtClean="0"/>
              <a:t>Checklist*</a:t>
            </a:r>
          </a:p>
        </p:txBody>
      </p:sp>
      <p:sp>
        <p:nvSpPr>
          <p:cNvPr id="8192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94B7F8E-0267-4ECC-BFE1-CD4C689B195A}" type="slidenum">
              <a:rPr lang="en-US">
                <a:solidFill>
                  <a:schemeClr val="tx2"/>
                </a:solidFill>
              </a:rPr>
              <a:pPr eaLnBrk="1" hangingPunct="1"/>
              <a:t>70</a:t>
            </a:fld>
            <a:endParaRPr lang="en-US">
              <a:solidFill>
                <a:schemeClr val="tx2"/>
              </a:solidFill>
            </a:endParaRPr>
          </a:p>
        </p:txBody>
      </p:sp>
      <p:sp>
        <p:nvSpPr>
          <p:cNvPr id="233474" name="Rectangle 2"/>
          <p:cNvSpPr>
            <a:spLocks noGrp="1" noChangeArrowheads="1"/>
          </p:cNvSpPr>
          <p:nvPr>
            <p:ph type="title"/>
          </p:nvPr>
        </p:nvSpPr>
        <p:spPr>
          <a:xfrm>
            <a:off x="304800" y="609600"/>
            <a:ext cx="8534400" cy="762000"/>
          </a:xfrm>
        </p:spPr>
        <p:txBody>
          <a:bodyPr>
            <a:normAutofit/>
          </a:bodyPr>
          <a:lstStyle/>
          <a:p>
            <a:pPr fontAlgn="auto">
              <a:spcAft>
                <a:spcPts val="0"/>
              </a:spcAft>
              <a:defRPr/>
            </a:pPr>
            <a:r>
              <a:rPr lang="en-US" sz="3200" dirty="0"/>
              <a:t>Form 471 Filing Tips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92425"/>
            <a:ext cx="6324600" cy="1646238"/>
          </a:xfrm>
        </p:spPr>
        <p:txBody>
          <a:bodyPr/>
          <a:lstStyle/>
          <a:p>
            <a:pPr fontAlgn="auto">
              <a:spcAft>
                <a:spcPts val="0"/>
              </a:spcAft>
              <a:defRPr/>
            </a:pPr>
            <a:r>
              <a:rPr lang="en-US" dirty="0" smtClean="0">
                <a:solidFill>
                  <a:schemeClr val="tx1"/>
                </a:solidFill>
              </a:rPr>
              <a:t>After you hit ‘submit’ on the 471, then what?</a:t>
            </a:r>
            <a:endParaRPr lang="en-US" dirty="0">
              <a:solidFill>
                <a:schemeClr val="tx1"/>
              </a:solidFill>
            </a:endParaRPr>
          </a:p>
        </p:txBody>
      </p:sp>
      <p:pic>
        <p:nvPicPr>
          <p:cNvPr id="82947" name="Picture 4" descr="MCj0434910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7100" y="31242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8"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9925D0E-AD29-460F-A76F-9968615E5A62}" type="slidenum">
              <a:rPr lang="en-US">
                <a:solidFill>
                  <a:schemeClr val="bg2"/>
                </a:solidFill>
              </a:rPr>
              <a:pPr eaLnBrk="1" hangingPunct="1"/>
              <a:t>71</a:t>
            </a:fld>
            <a:endParaRPr lang="en-US">
              <a:solidFill>
                <a:schemeClr val="bg2"/>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idx="1"/>
          </p:nvPr>
        </p:nvSpPr>
        <p:spPr/>
        <p:txBody>
          <a:bodyPr/>
          <a:lstStyle/>
          <a:p>
            <a:pPr marL="274320" indent="-274320" fontAlgn="auto">
              <a:lnSpc>
                <a:spcPct val="90000"/>
              </a:lnSpc>
              <a:spcAft>
                <a:spcPts val="0"/>
              </a:spcAft>
              <a:buClr>
                <a:schemeClr val="accent3"/>
              </a:buClr>
              <a:buFont typeface="Wingdings 2"/>
              <a:buChar char=""/>
              <a:defRPr/>
            </a:pPr>
            <a:r>
              <a:rPr lang="en-US" sz="2400" dirty="0" smtClean="0"/>
              <a:t>Item 21 attachments provide descriptions of actual services</a:t>
            </a:r>
          </a:p>
          <a:p>
            <a:pPr marL="640080" lvl="1" indent="-246888" fontAlgn="auto">
              <a:lnSpc>
                <a:spcPct val="90000"/>
              </a:lnSpc>
              <a:spcAft>
                <a:spcPts val="0"/>
              </a:spcAft>
              <a:buFont typeface="Wingdings 2"/>
              <a:buChar char=""/>
              <a:defRPr/>
            </a:pPr>
            <a:r>
              <a:rPr lang="en-US" dirty="0" smtClean="0"/>
              <a:t>Because no space to do so on the 471</a:t>
            </a:r>
          </a:p>
          <a:p>
            <a:pPr marL="274320" indent="-274320" fontAlgn="auto">
              <a:lnSpc>
                <a:spcPct val="90000"/>
              </a:lnSpc>
              <a:spcAft>
                <a:spcPts val="0"/>
              </a:spcAft>
              <a:buClr>
                <a:schemeClr val="accent3"/>
              </a:buClr>
              <a:buFont typeface="Wingdings 2"/>
              <a:buChar char=""/>
              <a:defRPr/>
            </a:pPr>
            <a:r>
              <a:rPr lang="en-US" sz="2400" dirty="0" smtClean="0"/>
              <a:t>Must have separate description for each FRN (funding request/Block 5)</a:t>
            </a:r>
          </a:p>
          <a:p>
            <a:pPr marL="274320" indent="-274320" fontAlgn="auto">
              <a:lnSpc>
                <a:spcPct val="90000"/>
              </a:lnSpc>
              <a:spcAft>
                <a:spcPts val="0"/>
              </a:spcAft>
              <a:buClr>
                <a:schemeClr val="accent3"/>
              </a:buClr>
              <a:buFont typeface="Wingdings 2"/>
              <a:buChar char=""/>
              <a:defRPr/>
            </a:pPr>
            <a:r>
              <a:rPr lang="en-US" sz="2400" dirty="0" smtClean="0"/>
              <a:t>Detailed list of products with associated prices that add up to funding request </a:t>
            </a:r>
          </a:p>
          <a:p>
            <a:pPr marL="274320" indent="-274320" fontAlgn="auto">
              <a:lnSpc>
                <a:spcPct val="90000"/>
              </a:lnSpc>
              <a:spcAft>
                <a:spcPts val="0"/>
              </a:spcAft>
              <a:buClr>
                <a:schemeClr val="accent3"/>
              </a:buClr>
              <a:buFont typeface="Wingdings 2"/>
              <a:buChar char=""/>
              <a:defRPr/>
            </a:pPr>
            <a:r>
              <a:rPr lang="en-US" sz="2400" dirty="0" smtClean="0"/>
              <a:t>List # of lines, speed, and description of service</a:t>
            </a:r>
          </a:p>
          <a:p>
            <a:pPr marL="274320" indent="-274320" fontAlgn="auto">
              <a:lnSpc>
                <a:spcPct val="90000"/>
              </a:lnSpc>
              <a:spcAft>
                <a:spcPts val="0"/>
              </a:spcAft>
              <a:buClr>
                <a:schemeClr val="accent3"/>
              </a:buClr>
              <a:buFont typeface="Wingdings 2"/>
              <a:buChar char=""/>
              <a:defRPr/>
            </a:pPr>
            <a:r>
              <a:rPr lang="en-US" sz="2400" dirty="0" smtClean="0"/>
              <a:t>File online or on paper (online preferred)</a:t>
            </a:r>
          </a:p>
          <a:p>
            <a:pPr marL="274320" indent="-274320" fontAlgn="auto">
              <a:lnSpc>
                <a:spcPct val="90000"/>
              </a:lnSpc>
              <a:spcAft>
                <a:spcPts val="0"/>
              </a:spcAft>
              <a:buClr>
                <a:schemeClr val="accent3"/>
              </a:buClr>
              <a:buFont typeface="Wingdings 2"/>
              <a:buNone/>
              <a:defRPr/>
            </a:pPr>
            <a:endParaRPr lang="en-US" dirty="0" smtClean="0"/>
          </a:p>
          <a:p>
            <a:pPr marL="274320" indent="-274320" fontAlgn="auto">
              <a:lnSpc>
                <a:spcPct val="90000"/>
              </a:lnSpc>
              <a:spcAft>
                <a:spcPts val="0"/>
              </a:spcAft>
              <a:buClr>
                <a:schemeClr val="accent3"/>
              </a:buClr>
              <a:buFont typeface="Wingdings 2"/>
              <a:buChar char=""/>
              <a:defRPr/>
            </a:pPr>
            <a:endParaRPr lang="en-US" sz="2400" dirty="0" smtClean="0"/>
          </a:p>
          <a:p>
            <a:pPr marL="274320" indent="-274320" fontAlgn="auto">
              <a:lnSpc>
                <a:spcPct val="90000"/>
              </a:lnSpc>
              <a:spcAft>
                <a:spcPts val="0"/>
              </a:spcAft>
              <a:buClr>
                <a:schemeClr val="accent3"/>
              </a:buClr>
              <a:buFont typeface="Wingdings 2"/>
              <a:buChar char=""/>
              <a:defRPr/>
            </a:pPr>
            <a:endParaRPr lang="en-US" sz="2400" dirty="0" smtClean="0"/>
          </a:p>
        </p:txBody>
      </p:sp>
      <p:sp>
        <p:nvSpPr>
          <p:cNvPr id="8397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6905A0D-0984-474C-AB45-648FF7AA079A}" type="slidenum">
              <a:rPr lang="en-US">
                <a:solidFill>
                  <a:schemeClr val="tx2"/>
                </a:solidFill>
              </a:rPr>
              <a:pPr eaLnBrk="1" hangingPunct="1"/>
              <a:t>72</a:t>
            </a:fld>
            <a:endParaRPr lang="en-US">
              <a:solidFill>
                <a:schemeClr val="tx2"/>
              </a:solidFill>
            </a:endParaRPr>
          </a:p>
        </p:txBody>
      </p:sp>
      <p:sp>
        <p:nvSpPr>
          <p:cNvPr id="234498" name="Rectangle 2"/>
          <p:cNvSpPr>
            <a:spLocks noGrp="1" noChangeArrowheads="1"/>
          </p:cNvSpPr>
          <p:nvPr>
            <p:ph type="title"/>
          </p:nvPr>
        </p:nvSpPr>
        <p:spPr>
          <a:xfrm>
            <a:off x="457200" y="609600"/>
            <a:ext cx="8229600" cy="555625"/>
          </a:xfrm>
        </p:spPr>
        <p:txBody>
          <a:bodyPr/>
          <a:lstStyle/>
          <a:p>
            <a:pPr fontAlgn="auto">
              <a:spcAft>
                <a:spcPts val="0"/>
              </a:spcAft>
              <a:defRPr/>
            </a:pPr>
            <a:r>
              <a:rPr lang="en-US" sz="3200" dirty="0"/>
              <a:t>Step 6: Item 21 Attachments*</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3" name="Rectangle 3"/>
          <p:cNvSpPr>
            <a:spLocks noGrp="1" noChangeArrowheads="1"/>
          </p:cNvSpPr>
          <p:nvPr>
            <p:ph idx="1"/>
          </p:nvPr>
        </p:nvSpPr>
        <p:spPr/>
        <p:txBody>
          <a:bodyPr/>
          <a:lstStyle/>
          <a:p>
            <a:pPr marL="274320" indent="-274320" fontAlgn="auto">
              <a:spcAft>
                <a:spcPts val="0"/>
              </a:spcAft>
              <a:buClr>
                <a:schemeClr val="accent3"/>
              </a:buClr>
              <a:buFont typeface="Wingdings 2"/>
              <a:buChar char=""/>
              <a:defRPr/>
            </a:pPr>
            <a:r>
              <a:rPr lang="en-US" sz="2400" dirty="0"/>
              <a:t>Don’t need to submit bills or contracts</a:t>
            </a:r>
          </a:p>
          <a:p>
            <a:pPr marL="640080" lvl="1" indent="-246888" fontAlgn="auto">
              <a:spcAft>
                <a:spcPts val="0"/>
              </a:spcAft>
              <a:buFont typeface="Wingdings 2"/>
              <a:buChar char=""/>
              <a:defRPr/>
            </a:pPr>
            <a:r>
              <a:rPr lang="en-US" dirty="0"/>
              <a:t>But must have available and may be asked to submit during application review</a:t>
            </a:r>
          </a:p>
          <a:p>
            <a:pPr marL="274320" indent="-274320" fontAlgn="auto">
              <a:spcAft>
                <a:spcPts val="0"/>
              </a:spcAft>
              <a:buClr>
                <a:schemeClr val="accent3"/>
              </a:buClr>
              <a:buFont typeface="Wingdings 2"/>
              <a:buChar char=""/>
              <a:defRPr/>
            </a:pPr>
            <a:r>
              <a:rPr lang="en-US" sz="2400" dirty="0"/>
              <a:t>Keep 471 Security Code to access Online Item 21 Attachment system</a:t>
            </a:r>
          </a:p>
          <a:p>
            <a:pPr marL="274320" indent="-274320" fontAlgn="auto">
              <a:spcAft>
                <a:spcPts val="0"/>
              </a:spcAft>
              <a:buClr>
                <a:schemeClr val="accent3"/>
              </a:buClr>
              <a:buFont typeface="Wingdings 2"/>
              <a:buChar char=""/>
              <a:defRPr/>
            </a:pPr>
            <a:r>
              <a:rPr lang="en-US" sz="2400" dirty="0"/>
              <a:t>Item 21 attachments </a:t>
            </a:r>
            <a:r>
              <a:rPr lang="en-US" sz="2400" dirty="0" smtClean="0"/>
              <a:t>are required </a:t>
            </a:r>
            <a:r>
              <a:rPr lang="en-US" sz="2400" dirty="0"/>
              <a:t>to </a:t>
            </a:r>
            <a:r>
              <a:rPr lang="en-US" sz="2400" dirty="0" smtClean="0"/>
              <a:t>be submitted </a:t>
            </a:r>
            <a:r>
              <a:rPr lang="en-US" sz="2400" dirty="0"/>
              <a:t>within 471 </a:t>
            </a:r>
            <a:r>
              <a:rPr lang="en-US" sz="2400" dirty="0" smtClean="0"/>
              <a:t>window</a:t>
            </a:r>
            <a:endParaRPr lang="en-US" dirty="0"/>
          </a:p>
          <a:p>
            <a:pPr marL="274320" indent="-274320" fontAlgn="auto">
              <a:spcAft>
                <a:spcPts val="0"/>
              </a:spcAft>
              <a:buClr>
                <a:schemeClr val="accent3"/>
              </a:buClr>
              <a:buFont typeface="Wingdings 2"/>
              <a:buChar char=""/>
              <a:defRPr/>
            </a:pPr>
            <a:r>
              <a:rPr lang="en-US" sz="2400" dirty="0"/>
              <a:t>Can increase request on Item 21 attachment if you </a:t>
            </a:r>
            <a:r>
              <a:rPr lang="en-US" sz="2400" dirty="0" smtClean="0"/>
              <a:t>made clerical error on </a:t>
            </a:r>
            <a:r>
              <a:rPr lang="en-US" sz="2400" dirty="0"/>
              <a:t>471</a:t>
            </a:r>
          </a:p>
          <a:p>
            <a:pPr marL="274320" indent="-274320" fontAlgn="auto">
              <a:spcAft>
                <a:spcPts val="0"/>
              </a:spcAft>
              <a:buClr>
                <a:schemeClr val="accent3"/>
              </a:buClr>
              <a:buFont typeface="Wingdings 2"/>
              <a:buChar char=""/>
              <a:defRPr/>
            </a:pPr>
            <a:endParaRPr lang="en-US" sz="2400" dirty="0"/>
          </a:p>
        </p:txBody>
      </p:sp>
      <p:sp>
        <p:nvSpPr>
          <p:cNvPr id="8499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3B0CFC1-000D-442B-9189-80B4AFE85BB4}" type="slidenum">
              <a:rPr lang="en-US">
                <a:solidFill>
                  <a:schemeClr val="tx2"/>
                </a:solidFill>
              </a:rPr>
              <a:pPr eaLnBrk="1" hangingPunct="1"/>
              <a:t>73</a:t>
            </a:fld>
            <a:endParaRPr lang="en-US">
              <a:solidFill>
                <a:schemeClr val="tx2"/>
              </a:solidFill>
            </a:endParaRPr>
          </a:p>
        </p:txBody>
      </p:sp>
      <p:sp>
        <p:nvSpPr>
          <p:cNvPr id="75778" name="Rectangle 2"/>
          <p:cNvSpPr>
            <a:spLocks noGrp="1" noChangeArrowheads="1"/>
          </p:cNvSpPr>
          <p:nvPr>
            <p:ph type="title"/>
          </p:nvPr>
        </p:nvSpPr>
        <p:spPr/>
        <p:txBody>
          <a:bodyPr>
            <a:normAutofit/>
          </a:bodyPr>
          <a:lstStyle/>
          <a:p>
            <a:pPr fontAlgn="auto">
              <a:spcAft>
                <a:spcPts val="0"/>
              </a:spcAft>
              <a:defRPr/>
            </a:pPr>
            <a:r>
              <a:rPr lang="en-US" sz="3200" dirty="0" smtClean="0"/>
              <a:t>Item 21 Attachments - Online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3CA629A-4F20-4F3D-9F24-EF36B9F4D59E}" type="slidenum">
              <a:rPr lang="en-US">
                <a:solidFill>
                  <a:schemeClr val="tx2"/>
                </a:solidFill>
              </a:rPr>
              <a:pPr eaLnBrk="1" hangingPunct="1"/>
              <a:t>74</a:t>
            </a:fld>
            <a:endParaRPr lang="en-US">
              <a:solidFill>
                <a:schemeClr val="tx2"/>
              </a:solidFill>
            </a:endParaRPr>
          </a:p>
        </p:txBody>
      </p:sp>
      <p:sp>
        <p:nvSpPr>
          <p:cNvPr id="5" name="Title 4"/>
          <p:cNvSpPr>
            <a:spLocks noGrp="1"/>
          </p:cNvSpPr>
          <p:nvPr>
            <p:ph type="title"/>
          </p:nvPr>
        </p:nvSpPr>
        <p:spPr/>
        <p:txBody>
          <a:bodyPr/>
          <a:lstStyle/>
          <a:p>
            <a:pPr fontAlgn="auto">
              <a:spcAft>
                <a:spcPts val="0"/>
              </a:spcAft>
              <a:defRPr/>
            </a:pPr>
            <a:r>
              <a:rPr lang="en-US" sz="3200" dirty="0" smtClean="0"/>
              <a:t>Let’s look at the form 471</a:t>
            </a:r>
            <a:endParaRPr lang="en-US" sz="3200" dirty="0"/>
          </a:p>
        </p:txBody>
      </p:sp>
      <p:pic>
        <p:nvPicPr>
          <p:cNvPr id="86020" name="Picture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0" y="2124075"/>
            <a:ext cx="7696200" cy="3384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1" name="Oval 7"/>
          <p:cNvSpPr>
            <a:spLocks noChangeArrowheads="1"/>
          </p:cNvSpPr>
          <p:nvPr/>
        </p:nvSpPr>
        <p:spPr bwMode="auto">
          <a:xfrm>
            <a:off x="2667000" y="3657600"/>
            <a:ext cx="2320925"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6022" name="Line 8"/>
          <p:cNvSpPr>
            <a:spLocks noChangeShapeType="1"/>
          </p:cNvSpPr>
          <p:nvPr/>
        </p:nvSpPr>
        <p:spPr bwMode="auto">
          <a:xfrm>
            <a:off x="561975" y="2139950"/>
            <a:ext cx="2333625" cy="1517650"/>
          </a:xfrm>
          <a:prstGeom prst="line">
            <a:avLst/>
          </a:prstGeom>
          <a:noFill/>
          <a:ln w="57150">
            <a:solidFill>
              <a:srgbClr val="F41837"/>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023" name="TextBox 10"/>
          <p:cNvSpPr txBox="1">
            <a:spLocks noChangeArrowheads="1"/>
          </p:cNvSpPr>
          <p:nvPr/>
        </p:nvSpPr>
        <p:spPr bwMode="auto">
          <a:xfrm>
            <a:off x="1219200" y="5865813"/>
            <a:ext cx="678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a:solidFill>
                  <a:srgbClr val="FF0000"/>
                </a:solidFill>
                <a:hlinkClick r:id="rId3"/>
              </a:rPr>
              <a:t>http://www.sl.universalservice.org/menu.asp</a:t>
            </a:r>
            <a:endParaRPr lang="en-US" sz="2400">
              <a:solidFill>
                <a:srgbClr val="FF0000"/>
              </a:solidFill>
            </a:endParaRPr>
          </a:p>
        </p:txBody>
      </p:sp>
      <p:sp>
        <p:nvSpPr>
          <p:cNvPr id="86024" name="Oval 7"/>
          <p:cNvSpPr>
            <a:spLocks noChangeArrowheads="1"/>
          </p:cNvSpPr>
          <p:nvPr/>
        </p:nvSpPr>
        <p:spPr bwMode="auto">
          <a:xfrm>
            <a:off x="2667000" y="5029200"/>
            <a:ext cx="2320925"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6025" name="Line 8"/>
          <p:cNvSpPr>
            <a:spLocks noChangeShapeType="1"/>
          </p:cNvSpPr>
          <p:nvPr/>
        </p:nvSpPr>
        <p:spPr bwMode="auto">
          <a:xfrm>
            <a:off x="485775" y="3657600"/>
            <a:ext cx="2333625" cy="1517650"/>
          </a:xfrm>
          <a:prstGeom prst="line">
            <a:avLst/>
          </a:prstGeom>
          <a:noFill/>
          <a:ln w="57150">
            <a:solidFill>
              <a:srgbClr val="F41837"/>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4"/>
          <p:cNvPicPr>
            <a:picLocks noChangeAspect="1" noChangeArrowheads="1"/>
          </p:cNvPicPr>
          <p:nvPr/>
        </p:nvPicPr>
        <p:blipFill>
          <a:blip r:embed="rId3">
            <a:extLst>
              <a:ext uri="{28A0092B-C50C-407E-A947-70E740481C1C}">
                <a14:useLocalDpi xmlns:a14="http://schemas.microsoft.com/office/drawing/2010/main" val="0"/>
              </a:ext>
            </a:extLst>
          </a:blip>
          <a:srcRect b="6203"/>
          <a:stretch>
            <a:fillRect/>
          </a:stretch>
        </p:blipFill>
        <p:spPr bwMode="auto">
          <a:xfrm>
            <a:off x="176213" y="774700"/>
            <a:ext cx="8815387"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3"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6D59C07-AF6A-4B18-AABD-78A85AB5511F}" type="slidenum">
              <a:rPr lang="en-US">
                <a:solidFill>
                  <a:schemeClr val="tx2"/>
                </a:solidFill>
              </a:rPr>
              <a:pPr eaLnBrk="1" hangingPunct="1"/>
              <a:t>75</a:t>
            </a:fld>
            <a:endParaRPr lang="en-US">
              <a:solidFill>
                <a:schemeClr val="tx2"/>
              </a:solidFil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4"/>
          <p:cNvPicPr>
            <a:picLocks noChangeAspect="1" noChangeArrowheads="1"/>
          </p:cNvPicPr>
          <p:nvPr/>
        </p:nvPicPr>
        <p:blipFill>
          <a:blip r:embed="rId3">
            <a:extLst>
              <a:ext uri="{28A0092B-C50C-407E-A947-70E740481C1C}">
                <a14:useLocalDpi xmlns:a14="http://schemas.microsoft.com/office/drawing/2010/main" val="0"/>
              </a:ext>
            </a:extLst>
          </a:blip>
          <a:srcRect b="13828"/>
          <a:stretch>
            <a:fillRect/>
          </a:stretch>
        </p:blipFill>
        <p:spPr bwMode="auto">
          <a:xfrm>
            <a:off x="185738" y="904875"/>
            <a:ext cx="8729662" cy="470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7" name="Line 5"/>
          <p:cNvSpPr>
            <a:spLocks noChangeShapeType="1"/>
          </p:cNvSpPr>
          <p:nvPr/>
        </p:nvSpPr>
        <p:spPr bwMode="auto">
          <a:xfrm flipV="1">
            <a:off x="838200" y="5029200"/>
            <a:ext cx="685800" cy="304800"/>
          </a:xfrm>
          <a:prstGeom prst="line">
            <a:avLst/>
          </a:prstGeom>
          <a:noFill/>
          <a:ln w="28575">
            <a:solidFill>
              <a:srgbClr val="FF0000"/>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88068"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201DEBA-FDAD-462B-A63C-92A59152E67C}" type="slidenum">
              <a:rPr lang="en-US">
                <a:solidFill>
                  <a:schemeClr val="tx2"/>
                </a:solidFill>
              </a:rPr>
              <a:pPr eaLnBrk="1" hangingPunct="1"/>
              <a:t>76</a:t>
            </a:fld>
            <a:endParaRPr lang="en-US">
              <a:solidFill>
                <a:schemeClr val="tx2"/>
              </a:solidFill>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idx="1"/>
          </p:nvPr>
        </p:nvSpPr>
        <p:spPr>
          <a:xfrm>
            <a:off x="304800" y="1752600"/>
            <a:ext cx="8153400" cy="4891088"/>
          </a:xfrm>
        </p:spPr>
        <p:txBody>
          <a:bodyPr/>
          <a:lstStyle/>
          <a:p>
            <a:pPr marL="274320" indent="-274320" fontAlgn="auto">
              <a:spcAft>
                <a:spcPts val="0"/>
              </a:spcAft>
              <a:buClr>
                <a:schemeClr val="accent3"/>
              </a:buClr>
              <a:buFont typeface="Wingdings 2"/>
              <a:buChar char=""/>
              <a:defRPr/>
            </a:pPr>
            <a:r>
              <a:rPr lang="en-US" sz="2400" dirty="0" smtClean="0"/>
              <a:t>SLD mails to applicants</a:t>
            </a:r>
          </a:p>
          <a:p>
            <a:pPr marL="274320" indent="-274320" fontAlgn="auto">
              <a:spcAft>
                <a:spcPts val="0"/>
              </a:spcAft>
              <a:buClr>
                <a:schemeClr val="accent3"/>
              </a:buClr>
              <a:buFont typeface="Wingdings 2"/>
              <a:buChar char=""/>
              <a:defRPr/>
            </a:pPr>
            <a:r>
              <a:rPr lang="en-US" sz="2400" dirty="0" smtClean="0"/>
              <a:t>Confirms receipt of Form 471</a:t>
            </a:r>
          </a:p>
          <a:p>
            <a:pPr marL="274320" indent="-274320" fontAlgn="auto">
              <a:spcAft>
                <a:spcPts val="0"/>
              </a:spcAft>
              <a:buClr>
                <a:schemeClr val="accent3"/>
              </a:buClr>
              <a:buFont typeface="Wingdings 2"/>
              <a:buChar char=""/>
              <a:defRPr/>
            </a:pPr>
            <a:r>
              <a:rPr lang="en-US" sz="2400" dirty="0" smtClean="0"/>
              <a:t>Verifies Block 5 information</a:t>
            </a:r>
          </a:p>
          <a:p>
            <a:pPr marL="274320" indent="-274320" fontAlgn="auto">
              <a:spcAft>
                <a:spcPts val="0"/>
              </a:spcAft>
              <a:buClr>
                <a:schemeClr val="accent3"/>
              </a:buClr>
              <a:buFont typeface="Wingdings 2"/>
              <a:buChar char=""/>
              <a:defRPr/>
            </a:pPr>
            <a:r>
              <a:rPr lang="en-US" sz="2400" dirty="0" smtClean="0"/>
              <a:t>Service provider receives similar letter when they are listed as SPIN on 471</a:t>
            </a:r>
          </a:p>
          <a:p>
            <a:pPr marL="274320" indent="-274320" fontAlgn="auto">
              <a:spcAft>
                <a:spcPts val="0"/>
              </a:spcAft>
              <a:buClr>
                <a:schemeClr val="accent3"/>
              </a:buClr>
              <a:buFont typeface="Wingdings 2"/>
              <a:buChar char=""/>
              <a:defRPr/>
            </a:pPr>
            <a:r>
              <a:rPr lang="en-US" sz="2400" dirty="0" smtClean="0"/>
              <a:t>Can use to make corrections for ministerial and clerical errors</a:t>
            </a:r>
          </a:p>
        </p:txBody>
      </p:sp>
      <p:sp>
        <p:nvSpPr>
          <p:cNvPr id="8909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0B643FB-0EE3-469D-8575-B685441678DC}" type="slidenum">
              <a:rPr lang="en-US">
                <a:solidFill>
                  <a:schemeClr val="tx2"/>
                </a:solidFill>
              </a:rPr>
              <a:pPr eaLnBrk="1" hangingPunct="1"/>
              <a:t>77</a:t>
            </a:fld>
            <a:endParaRPr lang="en-US">
              <a:solidFill>
                <a:schemeClr val="tx2"/>
              </a:solidFill>
            </a:endParaRPr>
          </a:p>
        </p:txBody>
      </p:sp>
      <p:sp>
        <p:nvSpPr>
          <p:cNvPr id="238594" name="Rectangle 2"/>
          <p:cNvSpPr>
            <a:spLocks noGrp="1" noChangeArrowheads="1"/>
          </p:cNvSpPr>
          <p:nvPr>
            <p:ph type="title"/>
          </p:nvPr>
        </p:nvSpPr>
        <p:spPr>
          <a:xfrm>
            <a:off x="381000" y="152400"/>
            <a:ext cx="8763000" cy="1219200"/>
          </a:xfrm>
        </p:spPr>
        <p:txBody>
          <a:bodyPr>
            <a:normAutofit/>
          </a:bodyPr>
          <a:lstStyle/>
          <a:p>
            <a:pPr fontAlgn="auto">
              <a:spcAft>
                <a:spcPts val="0"/>
              </a:spcAft>
              <a:defRPr/>
            </a:pPr>
            <a:r>
              <a:rPr lang="en-US" sz="3200" dirty="0"/>
              <a:t>471 Receipt Acknowledgment Letter (RAL)*</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274320" fontAlgn="auto">
              <a:spcAft>
                <a:spcPts val="0"/>
              </a:spcAft>
              <a:defRPr/>
            </a:pPr>
            <a:r>
              <a:rPr lang="en-US" dirty="0" smtClean="0"/>
              <a:t>“The applicant can amend its forms to correct clerical and ministerial errors on their </a:t>
            </a:r>
            <a:r>
              <a:rPr lang="en-US" b="1" dirty="0" smtClean="0">
                <a:solidFill>
                  <a:srgbClr val="CC3300"/>
                </a:solidFill>
              </a:rPr>
              <a:t>FCC Forms 470, FCC Form 471 applications, or associated documentation </a:t>
            </a:r>
            <a:r>
              <a:rPr lang="en-US" u="sng" dirty="0" smtClean="0"/>
              <a:t>until an FCDL is issued</a:t>
            </a:r>
            <a:r>
              <a:rPr lang="en-US" dirty="0" smtClean="0"/>
              <a:t>. Such errors include only the kinds of errors that a typist might make when entering data from one list to another, such as mistyping a number, using the wrong name or phone number, failing to enter an item from the source list onto the application, or making an arithmetic error.”(FCC 11-60)</a:t>
            </a:r>
          </a:p>
          <a:p>
            <a:pPr marL="274320" fontAlgn="auto">
              <a:spcAft>
                <a:spcPts val="0"/>
              </a:spcAft>
              <a:defRPr/>
            </a:pPr>
            <a:endParaRPr lang="en-US" dirty="0"/>
          </a:p>
        </p:txBody>
      </p:sp>
      <p:sp>
        <p:nvSpPr>
          <p:cNvPr id="90115"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35C57DD-42E0-414B-A5E7-0057ECD2A287}" type="slidenum">
              <a:rPr lang="en-US">
                <a:solidFill>
                  <a:schemeClr val="tx2"/>
                </a:solidFill>
              </a:rPr>
              <a:pPr eaLnBrk="1" hangingPunct="1"/>
              <a:t>78</a:t>
            </a:fld>
            <a:endParaRPr lang="en-US">
              <a:solidFill>
                <a:schemeClr val="tx2"/>
              </a:solidFill>
            </a:endParaRPr>
          </a:p>
        </p:txBody>
      </p:sp>
      <p:sp>
        <p:nvSpPr>
          <p:cNvPr id="2" name="Title 1"/>
          <p:cNvSpPr>
            <a:spLocks noGrp="1"/>
          </p:cNvSpPr>
          <p:nvPr>
            <p:ph type="title"/>
          </p:nvPr>
        </p:nvSpPr>
        <p:spPr/>
        <p:txBody>
          <a:bodyPr>
            <a:normAutofit/>
          </a:bodyPr>
          <a:lstStyle/>
          <a:p>
            <a:pPr fontAlgn="auto">
              <a:spcAft>
                <a:spcPts val="0"/>
              </a:spcAft>
              <a:defRPr/>
            </a:pPr>
            <a:r>
              <a:rPr lang="en-US" sz="3200" dirty="0" smtClean="0"/>
              <a:t>Ministerial and Clerical Errors</a:t>
            </a:r>
            <a:endParaRPr lang="en-US" sz="3200"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719263"/>
            <a:ext cx="8559800" cy="4910137"/>
          </a:xfrm>
        </p:spPr>
        <p:txBody>
          <a:bodyPr>
            <a:normAutofit fontScale="62500" lnSpcReduction="20000"/>
          </a:bodyPr>
          <a:lstStyle/>
          <a:p>
            <a:pPr marL="274320" fontAlgn="auto">
              <a:spcAft>
                <a:spcPts val="0"/>
              </a:spcAft>
              <a:buFont typeface="Wingdings 2" pitchFamily="18" charset="2"/>
              <a:buNone/>
              <a:defRPr/>
            </a:pPr>
            <a:r>
              <a:rPr lang="en-US" sz="3400" dirty="0" smtClean="0"/>
              <a:t>Examples include but are not limited to:</a:t>
            </a:r>
          </a:p>
          <a:p>
            <a:pPr marL="274320" fontAlgn="auto">
              <a:spcAft>
                <a:spcPts val="0"/>
              </a:spcAft>
              <a:buFont typeface="Wingdings 2" pitchFamily="18" charset="2"/>
              <a:buNone/>
              <a:defRPr/>
            </a:pPr>
            <a:endParaRPr lang="en-US" sz="3200" dirty="0" smtClean="0"/>
          </a:p>
          <a:p>
            <a:pPr marL="274320" fontAlgn="auto">
              <a:spcAft>
                <a:spcPts val="0"/>
              </a:spcAft>
              <a:defRPr/>
            </a:pPr>
            <a:r>
              <a:rPr lang="en-US" sz="3200" dirty="0" smtClean="0"/>
              <a:t>Not timely notifying USAC to correct a USAC clerical error</a:t>
            </a:r>
          </a:p>
          <a:p>
            <a:pPr marL="274320" fontAlgn="auto">
              <a:spcAft>
                <a:spcPts val="0"/>
              </a:spcAft>
              <a:defRPr/>
            </a:pPr>
            <a:r>
              <a:rPr lang="en-US" sz="3200" dirty="0" smtClean="0"/>
              <a:t>Using wrong FCC Form 470 number, wrong billed entity number, or wrong billed entity number/worksheet number on Form 471</a:t>
            </a:r>
          </a:p>
          <a:p>
            <a:pPr marL="274320" fontAlgn="auto">
              <a:spcAft>
                <a:spcPts val="0"/>
              </a:spcAft>
              <a:defRPr/>
            </a:pPr>
            <a:r>
              <a:rPr lang="en-US" sz="3200" dirty="0" smtClean="0"/>
              <a:t>Using wrong name or service provider identification number (SPIN)</a:t>
            </a:r>
          </a:p>
          <a:p>
            <a:pPr marL="274320" fontAlgn="auto">
              <a:spcAft>
                <a:spcPts val="0"/>
              </a:spcAft>
              <a:defRPr/>
            </a:pPr>
            <a:r>
              <a:rPr lang="en-US" sz="3200" dirty="0" smtClean="0"/>
              <a:t>Using wrong expiration date for a contract</a:t>
            </a:r>
          </a:p>
          <a:p>
            <a:pPr marL="274320" fontAlgn="auto">
              <a:spcAft>
                <a:spcPts val="0"/>
              </a:spcAft>
              <a:defRPr/>
            </a:pPr>
            <a:r>
              <a:rPr lang="en-US" sz="3200" dirty="0" smtClean="0"/>
              <a:t>Requesting recurring service when the service is one time</a:t>
            </a:r>
          </a:p>
          <a:p>
            <a:pPr marL="274320" fontAlgn="auto">
              <a:spcAft>
                <a:spcPts val="0"/>
              </a:spcAft>
              <a:defRPr/>
            </a:pPr>
            <a:r>
              <a:rPr lang="en-US" sz="3200" dirty="0" smtClean="0"/>
              <a:t>Requesting one time service when the service is recurring</a:t>
            </a:r>
          </a:p>
          <a:p>
            <a:pPr marL="274320" fontAlgn="auto">
              <a:spcAft>
                <a:spcPts val="0"/>
              </a:spcAft>
              <a:defRPr/>
            </a:pPr>
            <a:r>
              <a:rPr lang="en-US" sz="3200" dirty="0" smtClean="0"/>
              <a:t>Inaccurately reporting the prediscount amount on Block 5</a:t>
            </a:r>
          </a:p>
          <a:p>
            <a:pPr marL="274320" fontAlgn="auto">
              <a:spcAft>
                <a:spcPts val="0"/>
              </a:spcAft>
              <a:defRPr/>
            </a:pPr>
            <a:r>
              <a:rPr lang="en-US" sz="3200" dirty="0" smtClean="0"/>
              <a:t>Leaving off a building from Block 4</a:t>
            </a:r>
          </a:p>
          <a:p>
            <a:pPr marL="274320" fontAlgn="auto">
              <a:spcAft>
                <a:spcPts val="0"/>
              </a:spcAft>
              <a:defRPr/>
            </a:pPr>
            <a:r>
              <a:rPr lang="en-US" sz="3200" dirty="0" smtClean="0"/>
              <a:t>Referring to wrong Block 4 worksheet for a funding request</a:t>
            </a:r>
          </a:p>
          <a:p>
            <a:pPr marL="274320" fontAlgn="auto">
              <a:spcAft>
                <a:spcPts val="0"/>
              </a:spcAft>
              <a:defRPr/>
            </a:pPr>
            <a:r>
              <a:rPr lang="en-US" sz="3200" dirty="0" smtClean="0"/>
              <a:t>Listing wrong service category in Block 5</a:t>
            </a:r>
          </a:p>
        </p:txBody>
      </p:sp>
      <p:sp>
        <p:nvSpPr>
          <p:cNvPr id="91139"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1641EFA-D5CC-41EF-8A90-0E0F07A672AE}" type="slidenum">
              <a:rPr lang="en-US">
                <a:solidFill>
                  <a:schemeClr val="tx2"/>
                </a:solidFill>
              </a:rPr>
              <a:pPr eaLnBrk="1" hangingPunct="1"/>
              <a:t>79</a:t>
            </a:fld>
            <a:endParaRPr lang="en-US">
              <a:solidFill>
                <a:schemeClr val="tx2"/>
              </a:solidFill>
            </a:endParaRPr>
          </a:p>
        </p:txBody>
      </p:sp>
      <p:sp>
        <p:nvSpPr>
          <p:cNvPr id="2" name="Title 1"/>
          <p:cNvSpPr>
            <a:spLocks noGrp="1"/>
          </p:cNvSpPr>
          <p:nvPr>
            <p:ph type="title"/>
          </p:nvPr>
        </p:nvSpPr>
        <p:spPr/>
        <p:txBody>
          <a:bodyPr>
            <a:normAutofit/>
          </a:bodyPr>
          <a:lstStyle/>
          <a:p>
            <a:pPr fontAlgn="auto">
              <a:spcAft>
                <a:spcPts val="0"/>
              </a:spcAft>
              <a:defRPr/>
            </a:pPr>
            <a:r>
              <a:rPr lang="en-US" sz="3200" dirty="0" smtClean="0"/>
              <a:t>Ministerial and Clerical Errors</a:t>
            </a: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indent="-274320" fontAlgn="auto">
              <a:lnSpc>
                <a:spcPct val="80000"/>
              </a:lnSpc>
              <a:spcAft>
                <a:spcPts val="0"/>
              </a:spcAft>
              <a:buClr>
                <a:schemeClr val="accent3"/>
              </a:buClr>
              <a:buFont typeface="Wingdings 2"/>
              <a:buChar char=""/>
              <a:defRPr/>
            </a:pPr>
            <a:r>
              <a:rPr lang="en-US" sz="2400" dirty="0" smtClean="0"/>
              <a:t>Residential locations within schools serving (beginning with FY 2011):</a:t>
            </a:r>
          </a:p>
          <a:p>
            <a:pPr marL="640080" lvl="1" indent="-246888" fontAlgn="auto">
              <a:lnSpc>
                <a:spcPct val="80000"/>
              </a:lnSpc>
              <a:spcAft>
                <a:spcPts val="0"/>
              </a:spcAft>
              <a:buFont typeface="Wingdings 2"/>
              <a:buChar char=""/>
              <a:defRPr/>
            </a:pPr>
            <a:r>
              <a:rPr lang="en-US" dirty="0" smtClean="0"/>
              <a:t>tribal students</a:t>
            </a:r>
          </a:p>
          <a:p>
            <a:pPr marL="640080" lvl="1" indent="-246888" fontAlgn="auto">
              <a:lnSpc>
                <a:spcPct val="80000"/>
              </a:lnSpc>
              <a:spcAft>
                <a:spcPts val="0"/>
              </a:spcAft>
              <a:buFont typeface="Wingdings 2"/>
              <a:buChar char=""/>
              <a:defRPr/>
            </a:pPr>
            <a:r>
              <a:rPr lang="en-US" dirty="0" smtClean="0"/>
              <a:t>children with physical, cognitive, or behavioral disabilities</a:t>
            </a:r>
          </a:p>
          <a:p>
            <a:pPr marL="640080" lvl="1" indent="-246888" fontAlgn="auto">
              <a:lnSpc>
                <a:spcPct val="80000"/>
              </a:lnSpc>
              <a:spcAft>
                <a:spcPts val="0"/>
              </a:spcAft>
              <a:buFont typeface="Wingdings 2"/>
              <a:buChar char=""/>
              <a:defRPr/>
            </a:pPr>
            <a:r>
              <a:rPr lang="en-US" dirty="0" smtClean="0"/>
              <a:t>juvenile justice students, or</a:t>
            </a:r>
          </a:p>
          <a:p>
            <a:pPr marL="640080" lvl="1" indent="-246888" fontAlgn="auto">
              <a:lnSpc>
                <a:spcPct val="80000"/>
              </a:lnSpc>
              <a:spcAft>
                <a:spcPts val="0"/>
              </a:spcAft>
              <a:buFont typeface="Wingdings 2"/>
              <a:buChar char=""/>
              <a:defRPr/>
            </a:pPr>
            <a:r>
              <a:rPr lang="en-US" dirty="0" smtClean="0"/>
              <a:t>residential schools where 35% or more of their students are eligible for NSLP  </a:t>
            </a:r>
          </a:p>
          <a:p>
            <a:pPr marL="274320" indent="-274320" fontAlgn="auto">
              <a:lnSpc>
                <a:spcPct val="80000"/>
              </a:lnSpc>
              <a:spcAft>
                <a:spcPts val="0"/>
              </a:spcAft>
              <a:buClr>
                <a:schemeClr val="accent3"/>
              </a:buClr>
              <a:buFont typeface="Wingdings 2"/>
              <a:buChar char=""/>
              <a:defRPr/>
            </a:pPr>
            <a:r>
              <a:rPr lang="en-US" sz="2400" dirty="0" smtClean="0"/>
              <a:t>Schools can be public or private and both Priority 1 and Priority 2 services are eligible</a:t>
            </a:r>
          </a:p>
          <a:p>
            <a:pPr marL="274320" indent="-274320" fontAlgn="auto">
              <a:lnSpc>
                <a:spcPct val="80000"/>
              </a:lnSpc>
              <a:spcAft>
                <a:spcPts val="0"/>
              </a:spcAft>
              <a:buClr>
                <a:schemeClr val="accent3"/>
              </a:buClr>
              <a:buFont typeface="Wingdings 2"/>
              <a:buChar char=""/>
              <a:defRPr/>
            </a:pPr>
            <a:r>
              <a:rPr lang="en-US" sz="2400" dirty="0" smtClean="0"/>
              <a:t>Residential locations of cyber school students or employees are not eligible</a:t>
            </a:r>
            <a:endParaRPr lang="en-US" sz="2400" dirty="0"/>
          </a:p>
        </p:txBody>
      </p:sp>
      <p:sp>
        <p:nvSpPr>
          <p:cNvPr id="18435"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064E4D0-04CD-4053-8987-71DC33EF205E}" type="slidenum">
              <a:rPr lang="en-US">
                <a:solidFill>
                  <a:schemeClr val="tx2"/>
                </a:solidFill>
              </a:rPr>
              <a:pPr eaLnBrk="1" hangingPunct="1"/>
              <a:t>8</a:t>
            </a:fld>
            <a:endParaRPr lang="en-US">
              <a:solidFill>
                <a:schemeClr val="tx2"/>
              </a:solidFill>
            </a:endParaRPr>
          </a:p>
        </p:txBody>
      </p:sp>
      <p:sp>
        <p:nvSpPr>
          <p:cNvPr id="15362" name="Title 1"/>
          <p:cNvSpPr>
            <a:spLocks noGrp="1"/>
          </p:cNvSpPr>
          <p:nvPr>
            <p:ph type="title"/>
          </p:nvPr>
        </p:nvSpPr>
        <p:spPr/>
        <p:txBody>
          <a:bodyPr/>
          <a:lstStyle/>
          <a:p>
            <a:pPr fontAlgn="auto">
              <a:spcAft>
                <a:spcPts val="0"/>
              </a:spcAft>
              <a:defRPr/>
            </a:pPr>
            <a:r>
              <a:rPr lang="en-US" smtClean="0"/>
              <a:t>Eligible Residential Locations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fontAlgn="auto">
              <a:spcAft>
                <a:spcPts val="0"/>
              </a:spcAft>
              <a:defRPr/>
            </a:pPr>
            <a:r>
              <a:rPr lang="en-US" sz="2400" dirty="0" smtClean="0"/>
              <a:t>Spelling errors</a:t>
            </a:r>
          </a:p>
          <a:p>
            <a:pPr marL="274320" fontAlgn="auto">
              <a:spcAft>
                <a:spcPts val="0"/>
              </a:spcAft>
              <a:defRPr/>
            </a:pPr>
            <a:r>
              <a:rPr lang="en-US" sz="2400" dirty="0" smtClean="0"/>
              <a:t>Simple addition, subtraction, multiplication or division errors</a:t>
            </a:r>
          </a:p>
          <a:p>
            <a:pPr marL="274320" fontAlgn="auto">
              <a:spcAft>
                <a:spcPts val="0"/>
              </a:spcAft>
              <a:defRPr/>
            </a:pPr>
            <a:r>
              <a:rPr lang="en-US" sz="2400" dirty="0" smtClean="0"/>
              <a:t>Transposed letters and/or numbers</a:t>
            </a:r>
          </a:p>
          <a:p>
            <a:pPr marL="274320" fontAlgn="auto">
              <a:spcAft>
                <a:spcPts val="0"/>
              </a:spcAft>
              <a:defRPr/>
            </a:pPr>
            <a:r>
              <a:rPr lang="en-US" sz="2400" dirty="0" smtClean="0"/>
              <a:t>Misplaced decimal points</a:t>
            </a:r>
          </a:p>
          <a:p>
            <a:pPr marL="274320" fontAlgn="auto">
              <a:spcAft>
                <a:spcPts val="0"/>
              </a:spcAft>
              <a:defRPr/>
            </a:pPr>
            <a:r>
              <a:rPr lang="en-US" sz="2400" dirty="0" smtClean="0"/>
              <a:t>Other punctuation marks (hyphens, periods, commas, etc.) included, or not included or misplaced</a:t>
            </a:r>
          </a:p>
          <a:p>
            <a:pPr marL="274320" fontAlgn="auto">
              <a:spcAft>
                <a:spcPts val="0"/>
              </a:spcAft>
              <a:defRPr/>
            </a:pPr>
            <a:r>
              <a:rPr lang="en-US" sz="2400" dirty="0" smtClean="0"/>
              <a:t>Failing to enter an item from the source list (e.g., NSLP data, uploading Block 4 data, FRN, etc.)</a:t>
            </a:r>
          </a:p>
          <a:p>
            <a:pPr marL="274320" fontAlgn="auto">
              <a:spcAft>
                <a:spcPts val="0"/>
              </a:spcAft>
              <a:defRPr/>
            </a:pPr>
            <a:endParaRPr lang="en-US" sz="2400" dirty="0"/>
          </a:p>
        </p:txBody>
      </p:sp>
      <p:sp>
        <p:nvSpPr>
          <p:cNvPr id="92163"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8257E58-F8D9-4139-A107-0C2AA1F5BEDD}" type="slidenum">
              <a:rPr lang="en-US">
                <a:solidFill>
                  <a:schemeClr val="tx2"/>
                </a:solidFill>
              </a:rPr>
              <a:pPr eaLnBrk="1" hangingPunct="1"/>
              <a:t>80</a:t>
            </a:fld>
            <a:endParaRPr lang="en-US">
              <a:solidFill>
                <a:schemeClr val="tx2"/>
              </a:solidFill>
            </a:endParaRPr>
          </a:p>
        </p:txBody>
      </p:sp>
      <p:sp>
        <p:nvSpPr>
          <p:cNvPr id="2" name="Title 1"/>
          <p:cNvSpPr>
            <a:spLocks noGrp="1"/>
          </p:cNvSpPr>
          <p:nvPr>
            <p:ph type="title"/>
          </p:nvPr>
        </p:nvSpPr>
        <p:spPr/>
        <p:txBody>
          <a:bodyPr/>
          <a:lstStyle/>
          <a:p>
            <a:pPr fontAlgn="auto">
              <a:spcAft>
                <a:spcPts val="0"/>
              </a:spcAft>
              <a:defRPr/>
            </a:pPr>
            <a:r>
              <a:rPr lang="en-US" sz="3200" dirty="0" smtClean="0"/>
              <a:t>More M&amp;C Errors</a:t>
            </a:r>
            <a:endParaRPr lang="en-US" sz="3200"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fontAlgn="auto">
              <a:spcAft>
                <a:spcPts val="0"/>
              </a:spcAft>
              <a:defRPr/>
            </a:pPr>
            <a:r>
              <a:rPr lang="en-US" sz="2400" dirty="0" smtClean="0"/>
              <a:t>PIA will ask if this is a ministerial or clerical error</a:t>
            </a:r>
          </a:p>
          <a:p>
            <a:pPr marL="548640" lvl="1" indent="-182880" fontAlgn="auto">
              <a:spcAft>
                <a:spcPts val="0"/>
              </a:spcAft>
              <a:defRPr/>
            </a:pPr>
            <a:r>
              <a:rPr lang="en-US" dirty="0" smtClean="0"/>
              <a:t>Explain how the error occurred </a:t>
            </a:r>
          </a:p>
          <a:p>
            <a:pPr marL="548640" lvl="1" indent="-182880" fontAlgn="auto">
              <a:spcAft>
                <a:spcPts val="0"/>
              </a:spcAft>
              <a:defRPr/>
            </a:pPr>
            <a:r>
              <a:rPr lang="en-US" dirty="0" smtClean="0"/>
              <a:t>Provide a reasonable explanation</a:t>
            </a:r>
          </a:p>
          <a:p>
            <a:pPr marL="548640" lvl="1" indent="-182880" fontAlgn="auto">
              <a:spcAft>
                <a:spcPts val="0"/>
              </a:spcAft>
              <a:defRPr/>
            </a:pPr>
            <a:r>
              <a:rPr lang="en-US" dirty="0" smtClean="0"/>
              <a:t>Provide documentation that was in existence as of the date of submission of Form 470 or Form 471</a:t>
            </a:r>
          </a:p>
          <a:p>
            <a:pPr marL="274320" fontAlgn="auto">
              <a:spcAft>
                <a:spcPts val="0"/>
              </a:spcAft>
              <a:defRPr/>
            </a:pPr>
            <a:r>
              <a:rPr lang="en-US" sz="2400" dirty="0" smtClean="0"/>
              <a:t>Explain that the error occurred when consulting </a:t>
            </a:r>
            <a:r>
              <a:rPr lang="en-US" sz="2400" b="1" dirty="0" smtClean="0"/>
              <a:t>“source list”</a:t>
            </a:r>
          </a:p>
          <a:p>
            <a:pPr marL="274320" fontAlgn="auto">
              <a:spcAft>
                <a:spcPts val="0"/>
              </a:spcAft>
              <a:defRPr/>
            </a:pPr>
            <a:r>
              <a:rPr lang="en-US" sz="2400" dirty="0" smtClean="0"/>
              <a:t>PIA must approve the explanation before the change will be made</a:t>
            </a:r>
          </a:p>
          <a:p>
            <a:pPr marL="274320" fontAlgn="auto">
              <a:spcAft>
                <a:spcPts val="0"/>
              </a:spcAft>
              <a:defRPr/>
            </a:pPr>
            <a:endParaRPr lang="en-US" dirty="0"/>
          </a:p>
        </p:txBody>
      </p:sp>
      <p:sp>
        <p:nvSpPr>
          <p:cNvPr id="93187"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E326472-CAFB-4AD9-85C7-48AB577BB622}" type="slidenum">
              <a:rPr lang="en-US">
                <a:solidFill>
                  <a:schemeClr val="tx2"/>
                </a:solidFill>
              </a:rPr>
              <a:pPr eaLnBrk="1" hangingPunct="1"/>
              <a:t>81</a:t>
            </a:fld>
            <a:endParaRPr lang="en-US">
              <a:solidFill>
                <a:schemeClr val="tx2"/>
              </a:solidFill>
            </a:endParaRPr>
          </a:p>
        </p:txBody>
      </p:sp>
      <p:sp>
        <p:nvSpPr>
          <p:cNvPr id="2" name="Title 1"/>
          <p:cNvSpPr>
            <a:spLocks noGrp="1"/>
          </p:cNvSpPr>
          <p:nvPr>
            <p:ph type="title"/>
          </p:nvPr>
        </p:nvSpPr>
        <p:spPr/>
        <p:txBody>
          <a:bodyPr/>
          <a:lstStyle/>
          <a:p>
            <a:pPr fontAlgn="auto">
              <a:spcAft>
                <a:spcPts val="0"/>
              </a:spcAft>
              <a:defRPr/>
            </a:pPr>
            <a:r>
              <a:rPr lang="en-US" sz="3200" dirty="0" smtClean="0"/>
              <a:t>Requesting a M&amp;C Correction</a:t>
            </a:r>
            <a:endParaRPr lang="en-US" sz="32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fontAlgn="auto">
              <a:spcAft>
                <a:spcPts val="0"/>
              </a:spcAft>
              <a:defRPr/>
            </a:pPr>
            <a:r>
              <a:rPr lang="en-US" sz="2400" dirty="0" smtClean="0"/>
              <a:t>Contract, Service Agreement</a:t>
            </a:r>
          </a:p>
          <a:p>
            <a:pPr marL="274320" fontAlgn="auto">
              <a:spcAft>
                <a:spcPts val="0"/>
              </a:spcAft>
              <a:defRPr/>
            </a:pPr>
            <a:r>
              <a:rPr lang="en-US" sz="2400" dirty="0" smtClean="0"/>
              <a:t>Vendor quote, bill, invoice, etc.</a:t>
            </a:r>
          </a:p>
          <a:p>
            <a:pPr marL="274320" fontAlgn="auto">
              <a:spcAft>
                <a:spcPts val="0"/>
              </a:spcAft>
              <a:defRPr/>
            </a:pPr>
            <a:r>
              <a:rPr lang="en-US" sz="2400" dirty="0" smtClean="0"/>
              <a:t>RFP, Newspaper listing</a:t>
            </a:r>
          </a:p>
          <a:p>
            <a:pPr marL="274320" fontAlgn="auto">
              <a:spcAft>
                <a:spcPts val="0"/>
              </a:spcAft>
              <a:defRPr/>
            </a:pPr>
            <a:r>
              <a:rPr lang="en-US" sz="2400" dirty="0" smtClean="0"/>
              <a:t>NSLP documentation or student enrollment data</a:t>
            </a:r>
          </a:p>
          <a:p>
            <a:pPr marL="274320" fontAlgn="auto">
              <a:spcAft>
                <a:spcPts val="0"/>
              </a:spcAft>
              <a:defRPr/>
            </a:pPr>
            <a:r>
              <a:rPr lang="en-US" sz="2400" dirty="0" smtClean="0"/>
              <a:t>Board Minutes, Resolutions</a:t>
            </a:r>
          </a:p>
          <a:p>
            <a:pPr marL="274320" fontAlgn="auto">
              <a:spcAft>
                <a:spcPts val="0"/>
              </a:spcAft>
              <a:defRPr/>
            </a:pPr>
            <a:r>
              <a:rPr lang="en-US" sz="2400" dirty="0" smtClean="0"/>
              <a:t>Budget</a:t>
            </a:r>
          </a:p>
          <a:p>
            <a:pPr marL="274320" fontAlgn="auto">
              <a:spcAft>
                <a:spcPts val="0"/>
              </a:spcAft>
              <a:defRPr/>
            </a:pPr>
            <a:r>
              <a:rPr lang="en-US" sz="2400" dirty="0" smtClean="0"/>
              <a:t>Any other documentation in existence as of date of submission of Form 470 or Form 471 to prove error was ministerial/clerical</a:t>
            </a:r>
          </a:p>
          <a:p>
            <a:pPr marL="274320" fontAlgn="auto">
              <a:spcAft>
                <a:spcPts val="0"/>
              </a:spcAft>
              <a:defRPr/>
            </a:pPr>
            <a:endParaRPr lang="en-US" dirty="0"/>
          </a:p>
        </p:txBody>
      </p:sp>
      <p:sp>
        <p:nvSpPr>
          <p:cNvPr id="94211" name="Slide Number Placeholder 4"/>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6A883F2-BCA7-4677-9112-82A3E1431CB7}" type="slidenum">
              <a:rPr lang="en-US">
                <a:solidFill>
                  <a:schemeClr val="tx2"/>
                </a:solidFill>
              </a:rPr>
              <a:pPr eaLnBrk="1" hangingPunct="1"/>
              <a:t>82</a:t>
            </a:fld>
            <a:endParaRPr lang="en-US">
              <a:solidFill>
                <a:schemeClr val="tx2"/>
              </a:solidFill>
            </a:endParaRPr>
          </a:p>
        </p:txBody>
      </p:sp>
      <p:sp>
        <p:nvSpPr>
          <p:cNvPr id="2" name="Title 1"/>
          <p:cNvSpPr>
            <a:spLocks noGrp="1"/>
          </p:cNvSpPr>
          <p:nvPr>
            <p:ph type="title"/>
          </p:nvPr>
        </p:nvSpPr>
        <p:spPr/>
        <p:txBody>
          <a:bodyPr>
            <a:normAutofit fontScale="90000"/>
          </a:bodyPr>
          <a:lstStyle/>
          <a:p>
            <a:pPr fontAlgn="auto">
              <a:spcAft>
                <a:spcPts val="0"/>
              </a:spcAft>
              <a:defRPr/>
            </a:pPr>
            <a:r>
              <a:rPr lang="en-US" dirty="0" smtClean="0"/>
              <a:t>Examples of Source Documentation</a:t>
            </a:r>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800" y="2892425"/>
            <a:ext cx="1600200" cy="1646238"/>
          </a:xfrm>
        </p:spPr>
        <p:txBody>
          <a:bodyPr/>
          <a:lstStyle/>
          <a:p>
            <a:pPr fontAlgn="auto">
              <a:spcAft>
                <a:spcPts val="0"/>
              </a:spcAft>
              <a:defRPr/>
            </a:pPr>
            <a:endParaRPr lang="en-US" dirty="0"/>
          </a:p>
        </p:txBody>
      </p:sp>
      <p:sp>
        <p:nvSpPr>
          <p:cNvPr id="95235"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6954B30-D6D9-45E5-9921-91BAC6F78E8A}" type="slidenum">
              <a:rPr lang="en-US">
                <a:solidFill>
                  <a:schemeClr val="bg2"/>
                </a:solidFill>
              </a:rPr>
              <a:pPr eaLnBrk="1" hangingPunct="1"/>
              <a:t>83</a:t>
            </a:fld>
            <a:endParaRPr lang="en-US">
              <a:solidFill>
                <a:schemeClr val="bg2"/>
              </a:solidFill>
            </a:endParaRPr>
          </a:p>
        </p:txBody>
      </p:sp>
      <p:sp>
        <p:nvSpPr>
          <p:cNvPr id="5" name="Title 4"/>
          <p:cNvSpPr>
            <a:spLocks noGrp="1"/>
          </p:cNvSpPr>
          <p:nvPr>
            <p:ph type="title"/>
          </p:nvPr>
        </p:nvSpPr>
        <p:spPr>
          <a:xfrm>
            <a:off x="381000" y="2892425"/>
            <a:ext cx="6324600" cy="1646238"/>
          </a:xfrm>
        </p:spPr>
        <p:txBody>
          <a:bodyPr/>
          <a:lstStyle/>
          <a:p>
            <a:pPr fontAlgn="auto">
              <a:spcAft>
                <a:spcPts val="0"/>
              </a:spcAft>
              <a:defRPr/>
            </a:pPr>
            <a:r>
              <a:rPr lang="en-US" dirty="0" smtClean="0"/>
              <a:t>Questions on form 471, item 21 attachments, m/c errors?</a:t>
            </a:r>
            <a:endParaRPr lang="en-US" dirty="0"/>
          </a:p>
        </p:txBody>
      </p:sp>
      <p:pic>
        <p:nvPicPr>
          <p:cNvPr id="95237" name="Picture 4"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990600"/>
            <a:ext cx="1195388"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idx="1"/>
          </p:nvPr>
        </p:nvSpPr>
        <p:spPr>
          <a:xfrm>
            <a:off x="381000" y="1751013"/>
            <a:ext cx="8305800" cy="3951287"/>
          </a:xfrm>
        </p:spPr>
        <p:txBody>
          <a:bodyPr/>
          <a:lstStyle/>
          <a:p>
            <a:pPr marL="274320" indent="-274320" fontAlgn="auto">
              <a:lnSpc>
                <a:spcPct val="90000"/>
              </a:lnSpc>
              <a:spcAft>
                <a:spcPts val="0"/>
              </a:spcAft>
              <a:buClr>
                <a:schemeClr val="accent3"/>
              </a:buClr>
              <a:buFont typeface="Wingdings 2"/>
              <a:buChar char=""/>
              <a:defRPr/>
            </a:pPr>
            <a:r>
              <a:rPr lang="en-US" sz="2400" dirty="0" smtClean="0"/>
              <a:t>Program Integrity Assurance (PIA) Review</a:t>
            </a:r>
          </a:p>
          <a:p>
            <a:pPr marL="274320" indent="-274320" fontAlgn="auto">
              <a:lnSpc>
                <a:spcPct val="90000"/>
              </a:lnSpc>
              <a:spcAft>
                <a:spcPts val="0"/>
              </a:spcAft>
              <a:buClr>
                <a:schemeClr val="accent3"/>
              </a:buClr>
              <a:buFont typeface="Wingdings 2"/>
              <a:buChar char=""/>
              <a:defRPr/>
            </a:pPr>
            <a:r>
              <a:rPr lang="en-US" sz="2400" dirty="0" smtClean="0"/>
              <a:t>Checks for rule compliance</a:t>
            </a:r>
          </a:p>
          <a:p>
            <a:pPr marL="640080" lvl="1" indent="-246888" fontAlgn="auto">
              <a:lnSpc>
                <a:spcPct val="90000"/>
              </a:lnSpc>
              <a:spcAft>
                <a:spcPts val="0"/>
              </a:spcAft>
              <a:buFont typeface="Wingdings 2"/>
              <a:buChar char=""/>
              <a:defRPr/>
            </a:pPr>
            <a:r>
              <a:rPr lang="en-US" dirty="0" smtClean="0"/>
              <a:t>eligible services</a:t>
            </a:r>
          </a:p>
          <a:p>
            <a:pPr marL="640080" lvl="1" indent="-246888" fontAlgn="auto">
              <a:lnSpc>
                <a:spcPct val="90000"/>
              </a:lnSpc>
              <a:spcAft>
                <a:spcPts val="0"/>
              </a:spcAft>
              <a:buFont typeface="Wingdings 2"/>
              <a:buChar char=""/>
              <a:defRPr/>
            </a:pPr>
            <a:r>
              <a:rPr lang="en-US" dirty="0" smtClean="0"/>
              <a:t>eligible entities</a:t>
            </a:r>
          </a:p>
          <a:p>
            <a:pPr marL="640080" lvl="1" indent="-246888" fontAlgn="auto">
              <a:lnSpc>
                <a:spcPct val="90000"/>
              </a:lnSpc>
              <a:spcAft>
                <a:spcPts val="0"/>
              </a:spcAft>
              <a:buFont typeface="Wingdings 2"/>
              <a:buChar char=""/>
              <a:defRPr/>
            </a:pPr>
            <a:r>
              <a:rPr lang="en-US" dirty="0" smtClean="0"/>
              <a:t>appropriate discount</a:t>
            </a:r>
          </a:p>
          <a:p>
            <a:pPr marL="274320" indent="-274320" fontAlgn="auto">
              <a:lnSpc>
                <a:spcPct val="90000"/>
              </a:lnSpc>
              <a:spcAft>
                <a:spcPts val="0"/>
              </a:spcAft>
              <a:buClr>
                <a:schemeClr val="accent3"/>
              </a:buClr>
              <a:buFont typeface="Wingdings 2"/>
              <a:buChar char=""/>
              <a:defRPr/>
            </a:pPr>
            <a:r>
              <a:rPr lang="en-US" sz="2400" dirty="0" smtClean="0"/>
              <a:t>Almost </a:t>
            </a:r>
            <a:r>
              <a:rPr lang="en-US" sz="2400" u="sng" dirty="0" smtClean="0"/>
              <a:t>everyone</a:t>
            </a:r>
            <a:r>
              <a:rPr lang="en-US" sz="2400" dirty="0" smtClean="0"/>
              <a:t> receives a PIA call (document contacts with PIA)</a:t>
            </a:r>
          </a:p>
          <a:p>
            <a:pPr marL="274320" indent="-274320" fontAlgn="auto">
              <a:lnSpc>
                <a:spcPct val="90000"/>
              </a:lnSpc>
              <a:spcAft>
                <a:spcPts val="0"/>
              </a:spcAft>
              <a:buClr>
                <a:schemeClr val="accent3"/>
              </a:buClr>
              <a:buFont typeface="Wingdings 2"/>
              <a:buChar char=""/>
              <a:defRPr/>
            </a:pPr>
            <a:r>
              <a:rPr lang="en-US" sz="2400" dirty="0" smtClean="0"/>
              <a:t>If they are going to deny an FRN, they will tell you so and give you 1 more chance to submit new information</a:t>
            </a:r>
          </a:p>
        </p:txBody>
      </p:sp>
      <p:sp>
        <p:nvSpPr>
          <p:cNvPr id="9625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C9C96A4-6BDC-4E90-9E5E-7F4866B92CB2}" type="slidenum">
              <a:rPr lang="en-US">
                <a:solidFill>
                  <a:schemeClr val="tx2"/>
                </a:solidFill>
              </a:rPr>
              <a:pPr eaLnBrk="1" hangingPunct="1"/>
              <a:t>84</a:t>
            </a:fld>
            <a:endParaRPr lang="en-US">
              <a:solidFill>
                <a:schemeClr val="tx2"/>
              </a:solidFill>
            </a:endParaRPr>
          </a:p>
        </p:txBody>
      </p:sp>
      <p:sp>
        <p:nvSpPr>
          <p:cNvPr id="79874" name="Rectangle 2"/>
          <p:cNvSpPr>
            <a:spLocks noGrp="1" noChangeArrowheads="1"/>
          </p:cNvSpPr>
          <p:nvPr>
            <p:ph type="title"/>
          </p:nvPr>
        </p:nvSpPr>
        <p:spPr>
          <a:xfrm>
            <a:off x="457200" y="152400"/>
            <a:ext cx="8315325" cy="1295400"/>
          </a:xfrm>
        </p:spPr>
        <p:txBody>
          <a:bodyPr/>
          <a:lstStyle/>
          <a:p>
            <a:pPr fontAlgn="auto">
              <a:spcAft>
                <a:spcPts val="0"/>
              </a:spcAft>
              <a:defRPr/>
            </a:pPr>
            <a:r>
              <a:rPr lang="en-US" sz="3200" dirty="0" smtClean="0"/>
              <a:t>Step 7: PIA Review</a:t>
            </a:r>
          </a:p>
        </p:txBody>
      </p:sp>
      <p:pic>
        <p:nvPicPr>
          <p:cNvPr id="96261" name="Picture 4" descr="MCj0423822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1897063"/>
            <a:ext cx="1716088" cy="176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fontAlgn="auto">
              <a:spcAft>
                <a:spcPts val="0"/>
              </a:spcAft>
              <a:defRPr/>
            </a:pPr>
            <a:r>
              <a:rPr lang="en-US" smtClean="0"/>
              <a:t>Then What?</a:t>
            </a:r>
          </a:p>
        </p:txBody>
      </p:sp>
      <p:sp>
        <p:nvSpPr>
          <p:cNvPr id="80899" name="Rectangle 3"/>
          <p:cNvSpPr>
            <a:spLocks noGrp="1" noChangeArrowheads="1"/>
          </p:cNvSpPr>
          <p:nvPr>
            <p:ph type="body" sz="half" idx="1"/>
          </p:nvPr>
        </p:nvSpPr>
        <p:spPr/>
        <p:txBody>
          <a:bodyPr/>
          <a:lstStyle/>
          <a:p>
            <a:pPr marL="274320" fontAlgn="auto">
              <a:spcAft>
                <a:spcPts val="0"/>
              </a:spcAft>
              <a:defRPr/>
            </a:pPr>
            <a:r>
              <a:rPr lang="en-US" sz="2400" smtClean="0"/>
              <a:t>Wait</a:t>
            </a:r>
          </a:p>
          <a:p>
            <a:pPr marL="274320" fontAlgn="auto">
              <a:spcAft>
                <a:spcPts val="0"/>
              </a:spcAft>
              <a:defRPr/>
            </a:pPr>
            <a:r>
              <a:rPr lang="en-US" sz="2400" smtClean="0"/>
              <a:t>Return PIA calls/e-mails</a:t>
            </a:r>
          </a:p>
          <a:p>
            <a:pPr marL="548640" lvl="1" indent="-182880" fontAlgn="auto">
              <a:spcAft>
                <a:spcPts val="0"/>
              </a:spcAft>
              <a:defRPr/>
            </a:pPr>
            <a:r>
              <a:rPr lang="en-US" sz="2000" smtClean="0"/>
              <a:t>Ask for extension if absolutely necessary</a:t>
            </a:r>
          </a:p>
          <a:p>
            <a:pPr marL="274320" fontAlgn="auto">
              <a:spcAft>
                <a:spcPts val="0"/>
              </a:spcAft>
              <a:defRPr/>
            </a:pPr>
            <a:r>
              <a:rPr lang="en-US" sz="2400" smtClean="0"/>
              <a:t>E-mail Julie if you’re unsure of answers</a:t>
            </a:r>
          </a:p>
          <a:p>
            <a:pPr marL="274320" fontAlgn="auto">
              <a:spcAft>
                <a:spcPts val="0"/>
              </a:spcAft>
              <a:defRPr/>
            </a:pPr>
            <a:r>
              <a:rPr lang="en-US" sz="2400" smtClean="0"/>
              <a:t>Check status of 471 on SLD website</a:t>
            </a:r>
            <a:endParaRPr lang="en-US" smtClean="0"/>
          </a:p>
        </p:txBody>
      </p:sp>
      <p:sp>
        <p:nvSpPr>
          <p:cNvPr id="97284" name="Slide Number Placeholder 6"/>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7F86635-A86D-437B-88B4-11153396CB35}" type="slidenum">
              <a:rPr lang="en-US" smtClean="0">
                <a:solidFill>
                  <a:schemeClr val="tx2"/>
                </a:solidFill>
              </a:rPr>
              <a:pPr eaLnBrk="1" hangingPunct="1"/>
              <a:t>85</a:t>
            </a:fld>
            <a:endParaRPr lang="en-US" smtClean="0">
              <a:solidFill>
                <a:schemeClr val="tx2"/>
              </a:solidFill>
            </a:endParaRPr>
          </a:p>
        </p:txBody>
      </p:sp>
      <p:pic>
        <p:nvPicPr>
          <p:cNvPr id="9728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733800"/>
            <a:ext cx="6934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6" name="Oval 7"/>
          <p:cNvSpPr>
            <a:spLocks noChangeArrowheads="1"/>
          </p:cNvSpPr>
          <p:nvPr/>
        </p:nvSpPr>
        <p:spPr bwMode="auto">
          <a:xfrm>
            <a:off x="3124200" y="6172200"/>
            <a:ext cx="1752600" cy="381000"/>
          </a:xfrm>
          <a:prstGeom prst="ellipse">
            <a:avLst/>
          </a:prstGeom>
          <a:noFill/>
          <a:ln w="38100">
            <a:solidFill>
              <a:srgbClr val="F41837"/>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7287" name="Line 8"/>
          <p:cNvSpPr>
            <a:spLocks noChangeShapeType="1"/>
          </p:cNvSpPr>
          <p:nvPr/>
        </p:nvSpPr>
        <p:spPr bwMode="auto">
          <a:xfrm flipH="1">
            <a:off x="4876800" y="6400800"/>
            <a:ext cx="2286000" cy="0"/>
          </a:xfrm>
          <a:prstGeom prst="line">
            <a:avLst/>
          </a:prstGeom>
          <a:noFill/>
          <a:ln w="38100">
            <a:solidFill>
              <a:srgbClr val="F41837"/>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7" name="Rectangle 3"/>
          <p:cNvSpPr>
            <a:spLocks noGrp="1" noChangeArrowheads="1"/>
          </p:cNvSpPr>
          <p:nvPr>
            <p:ph idx="1"/>
          </p:nvPr>
        </p:nvSpPr>
        <p:spPr>
          <a:xfrm>
            <a:off x="228600" y="1828800"/>
            <a:ext cx="8229600" cy="3886200"/>
          </a:xfrm>
        </p:spPr>
        <p:txBody>
          <a:bodyPr>
            <a:noAutofit/>
          </a:bodyPr>
          <a:lstStyle/>
          <a:p>
            <a:pPr marL="274320" indent="-274320" fontAlgn="auto">
              <a:spcAft>
                <a:spcPts val="0"/>
              </a:spcAft>
              <a:buClr>
                <a:schemeClr val="accent3"/>
              </a:buClr>
              <a:buFont typeface="Wingdings 2"/>
              <a:buChar char=""/>
              <a:defRPr/>
            </a:pPr>
            <a:r>
              <a:rPr lang="en-US" sz="2400" dirty="0"/>
              <a:t>FCDL = Funding Commitment </a:t>
            </a:r>
          </a:p>
          <a:p>
            <a:pPr marL="274320" indent="-274320" fontAlgn="auto">
              <a:spcAft>
                <a:spcPts val="0"/>
              </a:spcAft>
              <a:buClr>
                <a:schemeClr val="accent3"/>
              </a:buClr>
              <a:buFont typeface="Wingdings" pitchFamily="2" charset="2"/>
              <a:buNone/>
              <a:defRPr/>
            </a:pPr>
            <a:r>
              <a:rPr lang="en-US" sz="2400" dirty="0"/>
              <a:t>	Decision Letter</a:t>
            </a:r>
          </a:p>
          <a:p>
            <a:pPr marL="274320" indent="-274320" fontAlgn="auto">
              <a:spcAft>
                <a:spcPts val="0"/>
              </a:spcAft>
              <a:buClr>
                <a:schemeClr val="accent3"/>
              </a:buClr>
              <a:buFont typeface="Wingdings 2"/>
              <a:buChar char=""/>
              <a:defRPr/>
            </a:pPr>
            <a:r>
              <a:rPr lang="en-US" sz="2400" dirty="0"/>
              <a:t>Tells you which funding requests (block 5’s) of Form 471 are approved or denied</a:t>
            </a:r>
          </a:p>
          <a:p>
            <a:pPr marL="274320" indent="-274320" fontAlgn="auto">
              <a:spcAft>
                <a:spcPts val="0"/>
              </a:spcAft>
              <a:buClr>
                <a:schemeClr val="accent3"/>
              </a:buClr>
              <a:buFont typeface="Wingdings 2"/>
              <a:buChar char=""/>
              <a:defRPr/>
            </a:pPr>
            <a:r>
              <a:rPr lang="en-US" sz="2400" dirty="0"/>
              <a:t>Provides information for Form 486</a:t>
            </a:r>
          </a:p>
          <a:p>
            <a:pPr marL="274320" indent="-274320" fontAlgn="auto">
              <a:spcAft>
                <a:spcPts val="0"/>
              </a:spcAft>
              <a:buClr>
                <a:schemeClr val="accent3"/>
              </a:buClr>
              <a:buFont typeface="Wingdings 2"/>
              <a:buChar char=""/>
              <a:defRPr/>
            </a:pPr>
            <a:r>
              <a:rPr lang="en-US" sz="2400" dirty="0"/>
              <a:t>Can appeal if you don’t agree with your decision*</a:t>
            </a:r>
          </a:p>
          <a:p>
            <a:pPr marL="640080" lvl="1" indent="-246888" fontAlgn="auto">
              <a:spcAft>
                <a:spcPts val="0"/>
              </a:spcAft>
              <a:buFont typeface="Wingdings 2"/>
              <a:buChar char=""/>
              <a:defRPr/>
            </a:pPr>
            <a:r>
              <a:rPr lang="en-US" dirty="0"/>
              <a:t>Must do so within 60 days</a:t>
            </a:r>
          </a:p>
          <a:p>
            <a:pPr marL="640080" lvl="1" indent="-246888" fontAlgn="auto">
              <a:spcAft>
                <a:spcPts val="0"/>
              </a:spcAft>
              <a:buFont typeface="Wingdings 2"/>
              <a:buChar char=""/>
              <a:defRPr/>
            </a:pPr>
            <a:r>
              <a:rPr lang="en-US" dirty="0"/>
              <a:t>Appeal first to the SLD.  If SLD denies, appeal to the FCC within 60 days</a:t>
            </a:r>
          </a:p>
          <a:p>
            <a:pPr marL="640080" lvl="1" indent="-246888" fontAlgn="auto">
              <a:spcAft>
                <a:spcPts val="0"/>
              </a:spcAft>
              <a:buFont typeface="Wingdings 2"/>
              <a:buChar char=""/>
              <a:defRPr/>
            </a:pPr>
            <a:r>
              <a:rPr lang="en-US" dirty="0"/>
              <a:t>Always appeal!</a:t>
            </a:r>
          </a:p>
        </p:txBody>
      </p:sp>
      <p:sp>
        <p:nvSpPr>
          <p:cNvPr id="9830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3F8970C-F264-4982-A842-2BF1CF8F2364}" type="slidenum">
              <a:rPr lang="en-US">
                <a:solidFill>
                  <a:schemeClr val="tx2"/>
                </a:solidFill>
              </a:rPr>
              <a:pPr eaLnBrk="1" hangingPunct="1"/>
              <a:t>86</a:t>
            </a:fld>
            <a:endParaRPr lang="en-US">
              <a:solidFill>
                <a:schemeClr val="tx2"/>
              </a:solidFill>
            </a:endParaRPr>
          </a:p>
        </p:txBody>
      </p:sp>
      <p:sp>
        <p:nvSpPr>
          <p:cNvPr id="81922" name="Rectangle 2"/>
          <p:cNvSpPr>
            <a:spLocks noGrp="1" noChangeArrowheads="1"/>
          </p:cNvSpPr>
          <p:nvPr>
            <p:ph type="title"/>
          </p:nvPr>
        </p:nvSpPr>
        <p:spPr>
          <a:xfrm>
            <a:off x="533400" y="0"/>
            <a:ext cx="8305800" cy="1447800"/>
          </a:xfrm>
        </p:spPr>
        <p:txBody>
          <a:bodyPr/>
          <a:lstStyle/>
          <a:p>
            <a:pPr fontAlgn="auto">
              <a:spcAft>
                <a:spcPts val="0"/>
              </a:spcAft>
              <a:defRPr/>
            </a:pPr>
            <a:r>
              <a:rPr lang="en-US" sz="3200" dirty="0" smtClean="0"/>
              <a:t>Next: SLD Mails FCDL*</a:t>
            </a:r>
          </a:p>
        </p:txBody>
      </p:sp>
      <p:pic>
        <p:nvPicPr>
          <p:cNvPr id="98309" name="Picture 4" descr="MCj033464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9000" y="457200"/>
            <a:ext cx="1592263" cy="186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1" name="Rectangle 3"/>
          <p:cNvSpPr>
            <a:spLocks noGrp="1" noChangeArrowheads="1"/>
          </p:cNvSpPr>
          <p:nvPr>
            <p:ph idx="1"/>
          </p:nvPr>
        </p:nvSpPr>
        <p:spPr/>
        <p:txBody>
          <a:bodyPr>
            <a:normAutofit lnSpcReduction="10000"/>
          </a:bodyPr>
          <a:lstStyle/>
          <a:p>
            <a:pPr marL="274320" indent="-274320" fontAlgn="auto">
              <a:lnSpc>
                <a:spcPct val="80000"/>
              </a:lnSpc>
              <a:spcAft>
                <a:spcPts val="0"/>
              </a:spcAft>
              <a:buClr>
                <a:schemeClr val="accent3"/>
              </a:buClr>
              <a:buFont typeface="Wingdings 2"/>
              <a:buChar char=""/>
              <a:defRPr/>
            </a:pPr>
            <a:r>
              <a:rPr lang="en-US" sz="2400" dirty="0" smtClean="0"/>
              <a:t>Signifies that it’s OK for SLD to pay any invoices for that FRN</a:t>
            </a:r>
          </a:p>
          <a:p>
            <a:pPr marL="274320" indent="-274320" fontAlgn="auto">
              <a:lnSpc>
                <a:spcPct val="80000"/>
              </a:lnSpc>
              <a:spcAft>
                <a:spcPts val="0"/>
              </a:spcAft>
              <a:buClr>
                <a:schemeClr val="accent3"/>
              </a:buClr>
              <a:buFont typeface="Wingdings 2"/>
              <a:buChar char=""/>
              <a:defRPr/>
            </a:pPr>
            <a:r>
              <a:rPr lang="en-US" sz="2400" dirty="0" smtClean="0"/>
              <a:t>Lists who approved tech plan </a:t>
            </a:r>
          </a:p>
          <a:p>
            <a:pPr marL="274320" indent="-274320" fontAlgn="auto">
              <a:lnSpc>
                <a:spcPct val="80000"/>
              </a:lnSpc>
              <a:spcAft>
                <a:spcPts val="0"/>
              </a:spcAft>
              <a:buClr>
                <a:schemeClr val="accent3"/>
              </a:buClr>
              <a:buFont typeface="Wingdings 2"/>
              <a:buChar char=""/>
              <a:defRPr/>
            </a:pPr>
            <a:r>
              <a:rPr lang="en-US" sz="2400" dirty="0" smtClean="0"/>
              <a:t>Certifies CIPA compliance</a:t>
            </a:r>
          </a:p>
          <a:p>
            <a:pPr marL="274320" indent="-274320" fontAlgn="auto">
              <a:lnSpc>
                <a:spcPct val="80000"/>
              </a:lnSpc>
              <a:spcAft>
                <a:spcPts val="0"/>
              </a:spcAft>
              <a:buClr>
                <a:schemeClr val="accent3"/>
              </a:buClr>
              <a:buFont typeface="Wingdings 2"/>
              <a:buChar char=""/>
              <a:defRPr/>
            </a:pPr>
            <a:r>
              <a:rPr lang="en-US" sz="2400" dirty="0" smtClean="0"/>
              <a:t>Must </a:t>
            </a:r>
            <a:r>
              <a:rPr lang="en-US" sz="2400" dirty="0"/>
              <a:t>be postmarked no later than: </a:t>
            </a:r>
          </a:p>
          <a:p>
            <a:pPr marL="640080" lvl="1" indent="-246888" fontAlgn="auto">
              <a:lnSpc>
                <a:spcPct val="80000"/>
              </a:lnSpc>
              <a:spcAft>
                <a:spcPts val="0"/>
              </a:spcAft>
              <a:buFont typeface="Wingdings 2"/>
              <a:buChar char=""/>
              <a:defRPr/>
            </a:pPr>
            <a:r>
              <a:rPr lang="en-US" dirty="0"/>
              <a:t>120 calendar days after the Service Start Date featured on the Form 486 or </a:t>
            </a:r>
          </a:p>
          <a:p>
            <a:pPr marL="640080" lvl="1" indent="-246888" fontAlgn="auto">
              <a:lnSpc>
                <a:spcPct val="80000"/>
              </a:lnSpc>
              <a:spcAft>
                <a:spcPts val="0"/>
              </a:spcAft>
              <a:buFont typeface="Wingdings 2"/>
              <a:buChar char=""/>
              <a:defRPr/>
            </a:pPr>
            <a:r>
              <a:rPr lang="en-US" dirty="0"/>
              <a:t>120 calendar days after the date of the Funding Commitment Decision Letter </a:t>
            </a:r>
          </a:p>
          <a:p>
            <a:pPr marL="274320" indent="-274320" fontAlgn="auto">
              <a:lnSpc>
                <a:spcPct val="80000"/>
              </a:lnSpc>
              <a:spcAft>
                <a:spcPts val="0"/>
              </a:spcAft>
              <a:buClr>
                <a:schemeClr val="accent3"/>
              </a:buClr>
              <a:buFontTx/>
              <a:buNone/>
              <a:defRPr/>
            </a:pPr>
            <a:r>
              <a:rPr lang="en-US" sz="2000" dirty="0"/>
              <a:t>		</a:t>
            </a:r>
            <a:r>
              <a:rPr lang="en-US" sz="2000" u="sng" dirty="0"/>
              <a:t>whichever is later.</a:t>
            </a:r>
          </a:p>
          <a:p>
            <a:pPr marL="274320" indent="-274320" fontAlgn="auto">
              <a:lnSpc>
                <a:spcPct val="80000"/>
              </a:lnSpc>
              <a:spcAft>
                <a:spcPts val="0"/>
              </a:spcAft>
              <a:buClr>
                <a:schemeClr val="accent3"/>
              </a:buClr>
              <a:buFont typeface="Wingdings 2"/>
              <a:buChar char=""/>
              <a:defRPr/>
            </a:pPr>
            <a:r>
              <a:rPr lang="en-US" sz="2400" dirty="0" smtClean="0"/>
              <a:t>Submit </a:t>
            </a:r>
            <a:r>
              <a:rPr lang="en-US" sz="2400" dirty="0"/>
              <a:t>online using info from FCDL</a:t>
            </a:r>
          </a:p>
          <a:p>
            <a:pPr marL="640080" lvl="1" indent="-246888" fontAlgn="auto">
              <a:lnSpc>
                <a:spcPct val="80000"/>
              </a:lnSpc>
              <a:spcAft>
                <a:spcPts val="0"/>
              </a:spcAft>
              <a:buFont typeface="Wingdings 2"/>
              <a:buChar char=""/>
              <a:defRPr/>
            </a:pPr>
            <a:r>
              <a:rPr lang="en-US" dirty="0"/>
              <a:t>Use </a:t>
            </a:r>
            <a:r>
              <a:rPr lang="en-US" dirty="0" smtClean="0"/>
              <a:t>07/01/2012 </a:t>
            </a:r>
            <a:r>
              <a:rPr lang="en-US" dirty="0"/>
              <a:t>as service start date for </a:t>
            </a:r>
            <a:r>
              <a:rPr lang="en-US" dirty="0" smtClean="0"/>
              <a:t>FY 2012 (</a:t>
            </a:r>
            <a:r>
              <a:rPr lang="en-US" dirty="0" err="1" smtClean="0"/>
              <a:t>Yr</a:t>
            </a:r>
            <a:r>
              <a:rPr lang="en-US" dirty="0" smtClean="0"/>
              <a:t> 15)</a:t>
            </a:r>
            <a:endParaRPr lang="en-US" dirty="0"/>
          </a:p>
          <a:p>
            <a:pPr marL="274320" indent="-274320" fontAlgn="auto">
              <a:lnSpc>
                <a:spcPct val="80000"/>
              </a:lnSpc>
              <a:spcAft>
                <a:spcPts val="0"/>
              </a:spcAft>
              <a:buClr>
                <a:schemeClr val="accent3"/>
              </a:buClr>
              <a:buFont typeface="Wingdings 2"/>
              <a:buChar char=""/>
              <a:defRPr/>
            </a:pPr>
            <a:r>
              <a:rPr lang="en-US" sz="2400" dirty="0"/>
              <a:t>Form 486 Approval Letter Mailed*</a:t>
            </a:r>
          </a:p>
          <a:p>
            <a:pPr marL="274320" indent="-274320" fontAlgn="auto">
              <a:lnSpc>
                <a:spcPct val="80000"/>
              </a:lnSpc>
              <a:spcAft>
                <a:spcPts val="0"/>
              </a:spcAft>
              <a:buClr>
                <a:schemeClr val="accent3"/>
              </a:buClr>
              <a:buFont typeface="Wingdings" pitchFamily="2" charset="2"/>
              <a:buNone/>
              <a:defRPr/>
            </a:pPr>
            <a:endParaRPr lang="en-US" b="1" dirty="0"/>
          </a:p>
        </p:txBody>
      </p:sp>
      <p:sp>
        <p:nvSpPr>
          <p:cNvPr id="9933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BB94627-C22D-4532-8AE0-4C1B803EB780}" type="slidenum">
              <a:rPr lang="en-US">
                <a:solidFill>
                  <a:schemeClr val="tx2"/>
                </a:solidFill>
              </a:rPr>
              <a:pPr eaLnBrk="1" hangingPunct="1"/>
              <a:t>87</a:t>
            </a:fld>
            <a:endParaRPr lang="en-US">
              <a:solidFill>
                <a:schemeClr val="tx2"/>
              </a:solidFill>
            </a:endParaRPr>
          </a:p>
        </p:txBody>
      </p:sp>
      <p:sp>
        <p:nvSpPr>
          <p:cNvPr id="82946" name="Rectangle 2"/>
          <p:cNvSpPr>
            <a:spLocks noGrp="1" noChangeArrowheads="1"/>
          </p:cNvSpPr>
          <p:nvPr>
            <p:ph type="title"/>
          </p:nvPr>
        </p:nvSpPr>
        <p:spPr>
          <a:xfrm>
            <a:off x="457200" y="304800"/>
            <a:ext cx="8229600" cy="1143000"/>
          </a:xfrm>
        </p:spPr>
        <p:txBody>
          <a:bodyPr>
            <a:normAutofit/>
          </a:bodyPr>
          <a:lstStyle/>
          <a:p>
            <a:pPr fontAlgn="auto">
              <a:spcAft>
                <a:spcPts val="0"/>
              </a:spcAft>
              <a:defRPr/>
            </a:pPr>
            <a:r>
              <a:rPr lang="en-US" sz="3200" dirty="0" smtClean="0"/>
              <a:t>Step 8: Applicant Files Form 486*</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p:txBody>
          <a:bodyPr/>
          <a:lstStyle/>
          <a:p>
            <a:pPr marL="274320" indent="-274320" fontAlgn="auto">
              <a:spcAft>
                <a:spcPts val="0"/>
              </a:spcAft>
              <a:buClr>
                <a:schemeClr val="accent3"/>
              </a:buClr>
              <a:buFont typeface="Wingdings 2"/>
              <a:buChar char=""/>
              <a:defRPr/>
            </a:pPr>
            <a:r>
              <a:rPr lang="en-US" sz="2400" dirty="0" smtClean="0"/>
              <a:t>Filtering and Internet Safety Policies</a:t>
            </a:r>
          </a:p>
          <a:p>
            <a:pPr marL="640080" lvl="1" indent="-246888" fontAlgn="auto">
              <a:spcAft>
                <a:spcPts val="0"/>
              </a:spcAft>
              <a:buFont typeface="Wingdings 2"/>
              <a:buChar char=""/>
              <a:defRPr/>
            </a:pPr>
            <a:r>
              <a:rPr lang="en-US" dirty="0" smtClean="0"/>
              <a:t>ISP must have been adopted after public hearing</a:t>
            </a:r>
          </a:p>
          <a:p>
            <a:pPr marL="274320" indent="-274320" fontAlgn="auto">
              <a:spcAft>
                <a:spcPts val="0"/>
              </a:spcAft>
              <a:buClr>
                <a:schemeClr val="accent3"/>
              </a:buClr>
              <a:buFont typeface="Wingdings 2"/>
              <a:buChar char=""/>
              <a:defRPr/>
            </a:pPr>
            <a:r>
              <a:rPr lang="en-US" sz="2400" dirty="0" smtClean="0"/>
              <a:t>Required for any school or library receiving:</a:t>
            </a:r>
          </a:p>
          <a:p>
            <a:pPr marL="274320" indent="-274320" fontAlgn="auto">
              <a:spcAft>
                <a:spcPts val="0"/>
              </a:spcAft>
              <a:buClr>
                <a:schemeClr val="accent3"/>
              </a:buClr>
              <a:buFont typeface="Wingdings" pitchFamily="2" charset="2"/>
              <a:buNone/>
              <a:defRPr/>
            </a:pPr>
            <a:r>
              <a:rPr lang="en-US" sz="2400" dirty="0" smtClean="0"/>
              <a:t>	either Internal connections or Internet access</a:t>
            </a:r>
          </a:p>
          <a:p>
            <a:pPr marL="274320" indent="-274320" fontAlgn="auto">
              <a:spcAft>
                <a:spcPts val="0"/>
              </a:spcAft>
              <a:buClr>
                <a:schemeClr val="accent3"/>
              </a:buClr>
              <a:buFont typeface="Wingdings 2"/>
              <a:buChar char=""/>
              <a:defRPr/>
            </a:pPr>
            <a:r>
              <a:rPr lang="en-US" sz="2400" dirty="0" smtClean="0"/>
              <a:t>Recipients of only Telecommunications services are exempt from E-rate CIPA compliance</a:t>
            </a:r>
          </a:p>
          <a:p>
            <a:pPr marL="274320" indent="-274320" fontAlgn="auto">
              <a:spcAft>
                <a:spcPts val="0"/>
              </a:spcAft>
              <a:buClr>
                <a:schemeClr val="accent3"/>
              </a:buClr>
              <a:buFont typeface="Wingdings 2"/>
              <a:buChar char=""/>
              <a:defRPr/>
            </a:pPr>
            <a:r>
              <a:rPr lang="en-US" sz="2400" dirty="0" smtClean="0"/>
              <a:t>Consortium members submit Form 479 to consortium leader certifying compliance in order for leader to submit Form 486</a:t>
            </a:r>
          </a:p>
        </p:txBody>
      </p:sp>
      <p:sp>
        <p:nvSpPr>
          <p:cNvPr id="10035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438EADD-B253-4EC4-A1A4-D80C487FFF03}" type="slidenum">
              <a:rPr lang="en-US">
                <a:solidFill>
                  <a:schemeClr val="tx2"/>
                </a:solidFill>
              </a:rPr>
              <a:pPr eaLnBrk="1" hangingPunct="1"/>
              <a:t>88</a:t>
            </a:fld>
            <a:endParaRPr lang="en-US">
              <a:solidFill>
                <a:schemeClr val="tx2"/>
              </a:solidFill>
            </a:endParaRPr>
          </a:p>
        </p:txBody>
      </p:sp>
      <p:sp>
        <p:nvSpPr>
          <p:cNvPr id="83970" name="Rectangle 2"/>
          <p:cNvSpPr>
            <a:spLocks noGrp="1" noChangeArrowheads="1"/>
          </p:cNvSpPr>
          <p:nvPr>
            <p:ph type="title"/>
          </p:nvPr>
        </p:nvSpPr>
        <p:spPr>
          <a:xfrm>
            <a:off x="228600" y="533400"/>
            <a:ext cx="8610600" cy="603250"/>
          </a:xfrm>
        </p:spPr>
        <p:txBody>
          <a:bodyPr>
            <a:normAutofit/>
          </a:bodyPr>
          <a:lstStyle/>
          <a:p>
            <a:pPr fontAlgn="auto">
              <a:spcAft>
                <a:spcPts val="0"/>
              </a:spcAft>
              <a:defRPr/>
            </a:pPr>
            <a:r>
              <a:rPr lang="en-US" sz="3200" dirty="0" smtClean="0"/>
              <a:t>CIPA: Original Requirements*</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idx="1"/>
          </p:nvPr>
        </p:nvSpPr>
        <p:spPr>
          <a:xfrm>
            <a:off x="152400" y="1719263"/>
            <a:ext cx="8636000" cy="4406900"/>
          </a:xfrm>
        </p:spPr>
        <p:txBody>
          <a:bodyPr>
            <a:normAutofit lnSpcReduction="10000"/>
          </a:bodyPr>
          <a:lstStyle/>
          <a:p>
            <a:pPr marL="274320" indent="-274320" fontAlgn="auto">
              <a:lnSpc>
                <a:spcPct val="80000"/>
              </a:lnSpc>
              <a:spcAft>
                <a:spcPts val="0"/>
              </a:spcAft>
              <a:buClr>
                <a:schemeClr val="accent3"/>
              </a:buClr>
              <a:buFont typeface="Wingdings 2"/>
              <a:buChar char=""/>
              <a:defRPr/>
            </a:pPr>
            <a:r>
              <a:rPr lang="en-US" sz="2400" dirty="0" smtClean="0"/>
              <a:t>New CIPA requirements becomes effective 7/1/2012</a:t>
            </a:r>
          </a:p>
          <a:p>
            <a:pPr marL="274320" indent="-274320" fontAlgn="auto">
              <a:lnSpc>
                <a:spcPct val="80000"/>
              </a:lnSpc>
              <a:spcAft>
                <a:spcPts val="0"/>
              </a:spcAft>
              <a:buClr>
                <a:schemeClr val="accent3"/>
              </a:buClr>
              <a:buFont typeface="Wingdings 2"/>
              <a:buChar char=""/>
              <a:defRPr/>
            </a:pPr>
            <a:r>
              <a:rPr lang="en-US" sz="2400" dirty="0" smtClean="0"/>
              <a:t>Requires schools’ (not libraries) Internet Safety Policies include </a:t>
            </a:r>
            <a:r>
              <a:rPr lang="en-US" sz="2400" i="1" dirty="0" smtClean="0">
                <a:latin typeface="Cambria" pitchFamily="18" charset="0"/>
              </a:rPr>
              <a:t>"... educating minors about appropriate online behavior, including interacting with other individuals on social networking websites and in chat rooms and cyberbullying awareness and response." </a:t>
            </a:r>
          </a:p>
          <a:p>
            <a:pPr marL="640080" lvl="1" indent="-246888" fontAlgn="auto">
              <a:lnSpc>
                <a:spcPct val="80000"/>
              </a:lnSpc>
              <a:spcAft>
                <a:spcPts val="0"/>
              </a:spcAft>
              <a:buFont typeface="Wingdings 2"/>
              <a:buChar char=""/>
              <a:defRPr/>
            </a:pPr>
            <a:r>
              <a:rPr lang="en-US" dirty="0" smtClean="0"/>
              <a:t>This means that schools are required to teach online safety to students as a prerequisite to receiving E-rate funding</a:t>
            </a:r>
          </a:p>
          <a:p>
            <a:pPr marL="274320" indent="-274320" fontAlgn="auto">
              <a:lnSpc>
                <a:spcPct val="80000"/>
              </a:lnSpc>
              <a:spcAft>
                <a:spcPts val="0"/>
              </a:spcAft>
              <a:buClr>
                <a:schemeClr val="accent3"/>
              </a:buClr>
              <a:buFont typeface="Wingdings 2"/>
              <a:buChar char=""/>
              <a:defRPr/>
            </a:pPr>
            <a:r>
              <a:rPr lang="en-US" sz="2400" dirty="0" smtClean="0"/>
              <a:t>Local boards decide frequency and delivery of online safety/cyberbullying education</a:t>
            </a:r>
          </a:p>
          <a:p>
            <a:pPr marL="641033" lvl="1" indent="-274320" fontAlgn="auto">
              <a:lnSpc>
                <a:spcPct val="80000"/>
              </a:lnSpc>
              <a:spcAft>
                <a:spcPts val="0"/>
              </a:spcAft>
              <a:buClr>
                <a:schemeClr val="accent3"/>
              </a:buClr>
              <a:buFont typeface="Wingdings 2"/>
              <a:buChar char=""/>
              <a:defRPr/>
            </a:pPr>
            <a:r>
              <a:rPr lang="en-US" dirty="0" smtClean="0"/>
              <a:t>Can’t be once every 4 years</a:t>
            </a:r>
          </a:p>
          <a:p>
            <a:pPr marL="274320" indent="-274320" fontAlgn="auto">
              <a:lnSpc>
                <a:spcPct val="80000"/>
              </a:lnSpc>
              <a:spcAft>
                <a:spcPts val="0"/>
              </a:spcAft>
              <a:buClr>
                <a:schemeClr val="accent3"/>
              </a:buClr>
              <a:buFont typeface="Wingdings 2"/>
              <a:buChar char=""/>
              <a:defRPr/>
            </a:pPr>
            <a:r>
              <a:rPr lang="en-US" sz="2400" dirty="0"/>
              <a:t>Establish policy, follow policy and document implementation</a:t>
            </a:r>
          </a:p>
          <a:p>
            <a:pPr marL="274320" indent="-274320" fontAlgn="auto">
              <a:lnSpc>
                <a:spcPct val="80000"/>
              </a:lnSpc>
              <a:spcAft>
                <a:spcPts val="0"/>
              </a:spcAft>
              <a:buClr>
                <a:schemeClr val="accent3"/>
              </a:buClr>
              <a:buFont typeface="Wingdings 2"/>
              <a:buChar char=""/>
              <a:defRPr/>
            </a:pPr>
            <a:endParaRPr lang="en-US" dirty="0" smtClean="0"/>
          </a:p>
          <a:p>
            <a:pPr marL="274320" indent="-274320" fontAlgn="auto">
              <a:lnSpc>
                <a:spcPct val="80000"/>
              </a:lnSpc>
              <a:spcAft>
                <a:spcPts val="0"/>
              </a:spcAft>
              <a:buClr>
                <a:schemeClr val="accent3"/>
              </a:buClr>
              <a:buFont typeface="Wingdings 2"/>
              <a:buChar char=""/>
              <a:defRPr/>
            </a:pPr>
            <a:endParaRPr lang="en-US" sz="2400" dirty="0" smtClean="0"/>
          </a:p>
        </p:txBody>
      </p:sp>
      <p:sp>
        <p:nvSpPr>
          <p:cNvPr id="10137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ADE71E2-1AE6-44E1-87DC-58B6DE103843}" type="slidenum">
              <a:rPr lang="en-US">
                <a:solidFill>
                  <a:schemeClr val="tx2"/>
                </a:solidFill>
              </a:rPr>
              <a:pPr eaLnBrk="1" hangingPunct="1"/>
              <a:t>89</a:t>
            </a:fld>
            <a:endParaRPr lang="en-US">
              <a:solidFill>
                <a:schemeClr val="tx2"/>
              </a:solidFill>
            </a:endParaRPr>
          </a:p>
        </p:txBody>
      </p:sp>
      <p:sp>
        <p:nvSpPr>
          <p:cNvPr id="84994" name="Rectangle 2"/>
          <p:cNvSpPr>
            <a:spLocks noGrp="1" noChangeArrowheads="1"/>
          </p:cNvSpPr>
          <p:nvPr>
            <p:ph type="title"/>
          </p:nvPr>
        </p:nvSpPr>
        <p:spPr/>
        <p:txBody>
          <a:bodyPr/>
          <a:lstStyle/>
          <a:p>
            <a:pPr fontAlgn="auto">
              <a:spcAft>
                <a:spcPts val="0"/>
              </a:spcAft>
              <a:defRPr/>
            </a:pPr>
            <a:r>
              <a:rPr lang="en-US" sz="3200" dirty="0" smtClean="0"/>
              <a:t>New CIPA Requirements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C:\Users\Julie\Desktop\website homepage captu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885825"/>
            <a:ext cx="6792913" cy="566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49250" y="207963"/>
            <a:ext cx="8380413" cy="711200"/>
          </a:xfrm>
        </p:spPr>
        <p:txBody>
          <a:bodyPr/>
          <a:lstStyle/>
          <a:p>
            <a:pPr fontAlgn="auto">
              <a:spcAft>
                <a:spcPts val="0"/>
              </a:spcAft>
              <a:defRPr/>
            </a:pPr>
            <a:r>
              <a:rPr lang="en-US" dirty="0" smtClean="0"/>
              <a:t>www.e-ratepa.org</a:t>
            </a:r>
            <a:endParaRPr lang="en-US" dirty="0"/>
          </a:p>
        </p:txBody>
      </p:sp>
      <p:sp>
        <p:nvSpPr>
          <p:cNvPr id="19460"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729F510-C5C8-4913-A465-0D93B14E272E}" type="slidenum">
              <a:rPr lang="en-US">
                <a:solidFill>
                  <a:schemeClr val="tx2"/>
                </a:solidFill>
              </a:rPr>
              <a:pPr eaLnBrk="1" hangingPunct="1"/>
              <a:t>9</a:t>
            </a:fld>
            <a:endParaRPr lang="en-US">
              <a:solidFill>
                <a:schemeClr val="tx2"/>
              </a:solidFill>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74320" fontAlgn="auto">
              <a:spcAft>
                <a:spcPts val="0"/>
              </a:spcAft>
              <a:defRPr/>
            </a:pPr>
            <a:r>
              <a:rPr lang="en-US" sz="2400" dirty="0"/>
              <a:t>Notice of public hearing or public meeting (such as school board meeting) where CIPA policy was considered and voted upon</a:t>
            </a:r>
          </a:p>
          <a:p>
            <a:pPr marL="548640" lvl="1" indent="-182880" fontAlgn="auto">
              <a:spcAft>
                <a:spcPts val="0"/>
              </a:spcAft>
              <a:defRPr/>
            </a:pPr>
            <a:r>
              <a:rPr lang="en-US" dirty="0"/>
              <a:t>Agenda for meeting – show opportunity for public input/comment before adoption of CIPA policy</a:t>
            </a:r>
          </a:p>
          <a:p>
            <a:pPr marL="548640" lvl="1" indent="-182880" fontAlgn="auto">
              <a:spcAft>
                <a:spcPts val="0"/>
              </a:spcAft>
              <a:defRPr/>
            </a:pPr>
            <a:r>
              <a:rPr lang="en-US" dirty="0"/>
              <a:t>Other documentation for opportunity for public </a:t>
            </a:r>
            <a:r>
              <a:rPr lang="en-US" dirty="0" smtClean="0"/>
              <a:t>comment</a:t>
            </a:r>
          </a:p>
          <a:p>
            <a:pPr marL="274320" fontAlgn="auto">
              <a:spcAft>
                <a:spcPts val="0"/>
              </a:spcAft>
              <a:defRPr/>
            </a:pPr>
            <a:r>
              <a:rPr lang="en-US" sz="2400" dirty="0" smtClean="0"/>
              <a:t>Filtering records, purchase order</a:t>
            </a:r>
            <a:endParaRPr lang="en-US" sz="2400" dirty="0"/>
          </a:p>
          <a:p>
            <a:pPr marL="274320" fontAlgn="auto">
              <a:spcAft>
                <a:spcPts val="0"/>
              </a:spcAft>
              <a:defRPr/>
            </a:pPr>
            <a:r>
              <a:rPr lang="en-US" sz="2400" dirty="0"/>
              <a:t>Documentation of cyberbullying/appropriate online behavior </a:t>
            </a:r>
            <a:r>
              <a:rPr lang="en-US" sz="2400" dirty="0" smtClean="0"/>
              <a:t>education for all minors</a:t>
            </a:r>
            <a:endParaRPr lang="en-US" sz="2400" dirty="0"/>
          </a:p>
          <a:p>
            <a:pPr marL="274320" fontAlgn="auto">
              <a:spcAft>
                <a:spcPts val="0"/>
              </a:spcAft>
              <a:defRPr/>
            </a:pPr>
            <a:endParaRPr lang="en-US" dirty="0"/>
          </a:p>
        </p:txBody>
      </p:sp>
      <p:sp>
        <p:nvSpPr>
          <p:cNvPr id="102403" name="Slide Number Placeholder 3"/>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AD16D59-3E75-497D-AA77-2B4FF4951439}" type="slidenum">
              <a:rPr lang="en-US">
                <a:solidFill>
                  <a:schemeClr val="tx2"/>
                </a:solidFill>
              </a:rPr>
              <a:pPr eaLnBrk="1" hangingPunct="1"/>
              <a:t>90</a:t>
            </a:fld>
            <a:endParaRPr lang="en-US">
              <a:solidFill>
                <a:schemeClr val="tx2"/>
              </a:solidFill>
            </a:endParaRPr>
          </a:p>
        </p:txBody>
      </p:sp>
      <p:sp>
        <p:nvSpPr>
          <p:cNvPr id="2" name="Title 1"/>
          <p:cNvSpPr>
            <a:spLocks noGrp="1"/>
          </p:cNvSpPr>
          <p:nvPr>
            <p:ph type="title"/>
          </p:nvPr>
        </p:nvSpPr>
        <p:spPr/>
        <p:txBody>
          <a:bodyPr/>
          <a:lstStyle/>
          <a:p>
            <a:pPr fontAlgn="auto">
              <a:spcAft>
                <a:spcPts val="0"/>
              </a:spcAft>
              <a:defRPr/>
            </a:pPr>
            <a:r>
              <a:rPr lang="en-US" sz="3200" dirty="0" smtClean="0"/>
              <a:t>CIPA Documentation</a:t>
            </a:r>
            <a:endParaRPr lang="en-US" sz="3200"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518645F-F00A-4E18-9D7D-ADAD1C54B455}" type="slidenum">
              <a:rPr lang="en-US">
                <a:solidFill>
                  <a:schemeClr val="tx2"/>
                </a:solidFill>
              </a:rPr>
              <a:pPr eaLnBrk="1" hangingPunct="1"/>
              <a:t>91</a:t>
            </a:fld>
            <a:endParaRPr lang="en-US">
              <a:solidFill>
                <a:schemeClr val="tx2"/>
              </a:solidFill>
            </a:endParaRPr>
          </a:p>
        </p:txBody>
      </p:sp>
      <p:sp>
        <p:nvSpPr>
          <p:cNvPr id="5" name="Title 4"/>
          <p:cNvSpPr>
            <a:spLocks noGrp="1"/>
          </p:cNvSpPr>
          <p:nvPr>
            <p:ph type="title"/>
          </p:nvPr>
        </p:nvSpPr>
        <p:spPr/>
        <p:txBody>
          <a:bodyPr/>
          <a:lstStyle/>
          <a:p>
            <a:pPr fontAlgn="auto">
              <a:spcAft>
                <a:spcPts val="0"/>
              </a:spcAft>
              <a:defRPr/>
            </a:pPr>
            <a:r>
              <a:rPr lang="en-US" sz="3200" dirty="0" smtClean="0"/>
              <a:t>Let’s look at the form 486</a:t>
            </a:r>
            <a:endParaRPr lang="en-US" sz="3200" dirty="0"/>
          </a:p>
        </p:txBody>
      </p:sp>
      <p:pic>
        <p:nvPicPr>
          <p:cNvPr id="103428" name="Picture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2193925"/>
            <a:ext cx="7696200" cy="3384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29" name="Oval 7"/>
          <p:cNvSpPr>
            <a:spLocks noChangeArrowheads="1"/>
          </p:cNvSpPr>
          <p:nvPr/>
        </p:nvSpPr>
        <p:spPr bwMode="auto">
          <a:xfrm>
            <a:off x="4446588" y="3686175"/>
            <a:ext cx="2319337"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3430" name="Line 8"/>
          <p:cNvSpPr>
            <a:spLocks noChangeShapeType="1"/>
          </p:cNvSpPr>
          <p:nvPr/>
        </p:nvSpPr>
        <p:spPr bwMode="auto">
          <a:xfrm>
            <a:off x="747713" y="2193925"/>
            <a:ext cx="3859212" cy="1668463"/>
          </a:xfrm>
          <a:prstGeom prst="line">
            <a:avLst/>
          </a:prstGeom>
          <a:noFill/>
          <a:ln w="57150">
            <a:solidFill>
              <a:srgbClr val="F41837"/>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431" name="TextBox 10"/>
          <p:cNvSpPr txBox="1">
            <a:spLocks noChangeArrowheads="1"/>
          </p:cNvSpPr>
          <p:nvPr/>
        </p:nvSpPr>
        <p:spPr bwMode="auto">
          <a:xfrm>
            <a:off x="1219200" y="5865813"/>
            <a:ext cx="678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a:solidFill>
                  <a:srgbClr val="FF0000"/>
                </a:solidFill>
                <a:hlinkClick r:id="rId3"/>
              </a:rPr>
              <a:t>http://www.sl.universalservice.org/menu.asp</a:t>
            </a:r>
            <a:endParaRPr lang="en-US" sz="2400">
              <a:solidFill>
                <a:srgbClr val="FF0000"/>
              </a:solidFill>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162800" y="2892425"/>
            <a:ext cx="1600200" cy="1646238"/>
          </a:xfrm>
        </p:spPr>
        <p:txBody>
          <a:bodyPr/>
          <a:lstStyle/>
          <a:p>
            <a:pPr fontAlgn="auto">
              <a:spcAft>
                <a:spcPts val="0"/>
              </a:spcAft>
              <a:defRPr/>
            </a:pPr>
            <a:endParaRPr lang="en-US" dirty="0"/>
          </a:p>
        </p:txBody>
      </p:sp>
      <p:sp>
        <p:nvSpPr>
          <p:cNvPr id="104451" name="Slide Number Placeholder 2"/>
          <p:cNvSpPr>
            <a:spLocks noGrp="1"/>
          </p:cNvSpPr>
          <p:nvPr>
            <p:ph type="sldNum" sz="quarter" idx="11"/>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4E1B731-D793-4A8E-9277-759D1889EAAC}" type="slidenum">
              <a:rPr lang="en-US">
                <a:solidFill>
                  <a:schemeClr val="bg2"/>
                </a:solidFill>
              </a:rPr>
              <a:pPr eaLnBrk="1" hangingPunct="1"/>
              <a:t>92</a:t>
            </a:fld>
            <a:endParaRPr lang="en-US">
              <a:solidFill>
                <a:schemeClr val="bg2"/>
              </a:solidFill>
            </a:endParaRPr>
          </a:p>
        </p:txBody>
      </p:sp>
      <p:sp>
        <p:nvSpPr>
          <p:cNvPr id="5" name="Title 4"/>
          <p:cNvSpPr>
            <a:spLocks noGrp="1"/>
          </p:cNvSpPr>
          <p:nvPr>
            <p:ph type="title"/>
          </p:nvPr>
        </p:nvSpPr>
        <p:spPr>
          <a:xfrm>
            <a:off x="381000" y="2892425"/>
            <a:ext cx="6324600" cy="1646238"/>
          </a:xfrm>
        </p:spPr>
        <p:txBody>
          <a:bodyPr/>
          <a:lstStyle/>
          <a:p>
            <a:pPr fontAlgn="auto">
              <a:spcAft>
                <a:spcPts val="0"/>
              </a:spcAft>
              <a:defRPr/>
            </a:pPr>
            <a:r>
              <a:rPr lang="en-US" dirty="0" smtClean="0"/>
              <a:t>Questions on </a:t>
            </a:r>
            <a:r>
              <a:rPr lang="en-US" dirty="0" err="1" smtClean="0"/>
              <a:t>pia</a:t>
            </a:r>
            <a:r>
              <a:rPr lang="en-US" dirty="0" smtClean="0"/>
              <a:t> review, </a:t>
            </a:r>
            <a:r>
              <a:rPr lang="en-US" dirty="0" err="1" smtClean="0"/>
              <a:t>fcdls</a:t>
            </a:r>
            <a:r>
              <a:rPr lang="en-US" dirty="0" smtClean="0"/>
              <a:t>, form 486, </a:t>
            </a:r>
            <a:r>
              <a:rPr lang="en-US" dirty="0" err="1" smtClean="0"/>
              <a:t>cipa</a:t>
            </a:r>
            <a:r>
              <a:rPr lang="en-US" dirty="0" smtClean="0"/>
              <a:t>?</a:t>
            </a:r>
            <a:endParaRPr lang="en-US" dirty="0"/>
          </a:p>
        </p:txBody>
      </p:sp>
      <p:pic>
        <p:nvPicPr>
          <p:cNvPr id="104453" name="Picture 4" descr="MCj039707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990600"/>
            <a:ext cx="1195388"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idx="1"/>
          </p:nvPr>
        </p:nvSpPr>
        <p:spPr>
          <a:xfrm>
            <a:off x="228600" y="1828800"/>
            <a:ext cx="8534400" cy="3124200"/>
          </a:xfrm>
        </p:spPr>
        <p:txBody>
          <a:bodyPr>
            <a:normAutofit fontScale="92500" lnSpcReduction="20000"/>
          </a:bodyPr>
          <a:lstStyle/>
          <a:p>
            <a:pPr marL="274320" indent="-274320" fontAlgn="auto">
              <a:lnSpc>
                <a:spcPct val="90000"/>
              </a:lnSpc>
              <a:spcAft>
                <a:spcPts val="0"/>
              </a:spcAft>
              <a:buClr>
                <a:schemeClr val="accent3"/>
              </a:buClr>
              <a:buFont typeface="Wingdings 2"/>
              <a:buChar char=""/>
              <a:defRPr/>
            </a:pPr>
            <a:r>
              <a:rPr lang="en-US" dirty="0" smtClean="0"/>
              <a:t> </a:t>
            </a:r>
            <a:r>
              <a:rPr lang="en-US" sz="2600" dirty="0" smtClean="0"/>
              <a:t>Two choices</a:t>
            </a:r>
          </a:p>
          <a:p>
            <a:pPr marL="640080" lvl="1" indent="-246888" fontAlgn="auto">
              <a:lnSpc>
                <a:spcPct val="90000"/>
              </a:lnSpc>
              <a:spcAft>
                <a:spcPts val="0"/>
              </a:spcAft>
              <a:buFont typeface="Wingdings 2"/>
              <a:buChar char=""/>
              <a:defRPr/>
            </a:pPr>
            <a:r>
              <a:rPr lang="en-US" sz="2600" dirty="0" smtClean="0"/>
              <a:t>Discounts on bills (vendor invoices USAC)</a:t>
            </a:r>
          </a:p>
          <a:p>
            <a:pPr marL="640080" lvl="1" indent="-246888" fontAlgn="auto">
              <a:lnSpc>
                <a:spcPct val="90000"/>
              </a:lnSpc>
              <a:spcAft>
                <a:spcPts val="0"/>
              </a:spcAft>
              <a:buFont typeface="Wingdings 2"/>
              <a:buChar char=""/>
              <a:defRPr/>
            </a:pPr>
            <a:r>
              <a:rPr lang="en-US" sz="2600" dirty="0" smtClean="0"/>
              <a:t>OR</a:t>
            </a:r>
          </a:p>
          <a:p>
            <a:pPr marL="640080" lvl="1" indent="-246888" fontAlgn="auto">
              <a:lnSpc>
                <a:spcPct val="90000"/>
              </a:lnSpc>
              <a:spcAft>
                <a:spcPts val="0"/>
              </a:spcAft>
              <a:buFont typeface="Wingdings 2"/>
              <a:buChar char=""/>
              <a:defRPr/>
            </a:pPr>
            <a:r>
              <a:rPr lang="en-US" sz="2600" dirty="0" smtClean="0"/>
              <a:t>Reimbursement process (applicant pays bills in full, then invoices USAC)</a:t>
            </a:r>
          </a:p>
          <a:p>
            <a:pPr marL="274320" indent="-274320" fontAlgn="auto">
              <a:lnSpc>
                <a:spcPct val="90000"/>
              </a:lnSpc>
              <a:spcAft>
                <a:spcPts val="0"/>
              </a:spcAft>
              <a:buClr>
                <a:schemeClr val="accent3"/>
              </a:buClr>
              <a:buFont typeface="Wingdings 2"/>
              <a:buChar char=""/>
              <a:defRPr/>
            </a:pPr>
            <a:r>
              <a:rPr lang="en-US" sz="2600" dirty="0" smtClean="0"/>
              <a:t>Must select one or the other for entire year</a:t>
            </a:r>
          </a:p>
          <a:p>
            <a:pPr marL="274320" indent="-274320" fontAlgn="auto">
              <a:lnSpc>
                <a:spcPct val="90000"/>
              </a:lnSpc>
              <a:spcAft>
                <a:spcPts val="0"/>
              </a:spcAft>
              <a:buClr>
                <a:schemeClr val="accent3"/>
              </a:buClr>
              <a:buFont typeface="Wingdings 2"/>
              <a:buChar char=""/>
              <a:defRPr/>
            </a:pPr>
            <a:r>
              <a:rPr lang="en-US" sz="2600" dirty="0" smtClean="0"/>
              <a:t>If you want discounted bills, call provider as soon as you are funded</a:t>
            </a:r>
          </a:p>
          <a:p>
            <a:pPr marL="640080" lvl="1" indent="-246888" fontAlgn="auto">
              <a:lnSpc>
                <a:spcPct val="90000"/>
              </a:lnSpc>
              <a:spcAft>
                <a:spcPts val="0"/>
              </a:spcAft>
              <a:buFont typeface="Wingdings 2"/>
              <a:buChar char=""/>
              <a:defRPr/>
            </a:pPr>
            <a:r>
              <a:rPr lang="en-US" sz="2600" dirty="0" smtClean="0"/>
              <a:t>Many have additional forms to complete</a:t>
            </a:r>
          </a:p>
        </p:txBody>
      </p:sp>
      <p:sp>
        <p:nvSpPr>
          <p:cNvPr id="105475"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6B909F6-4940-4B16-9D2C-929B0F05901C}" type="slidenum">
              <a:rPr lang="en-US">
                <a:solidFill>
                  <a:schemeClr val="tx2"/>
                </a:solidFill>
              </a:rPr>
              <a:pPr eaLnBrk="1" hangingPunct="1"/>
              <a:t>93</a:t>
            </a:fld>
            <a:endParaRPr lang="en-US">
              <a:solidFill>
                <a:schemeClr val="tx2"/>
              </a:solidFill>
            </a:endParaRPr>
          </a:p>
        </p:txBody>
      </p:sp>
      <p:sp>
        <p:nvSpPr>
          <p:cNvPr id="88066" name="Rectangle 2"/>
          <p:cNvSpPr>
            <a:spLocks noGrp="1" noChangeArrowheads="1"/>
          </p:cNvSpPr>
          <p:nvPr>
            <p:ph type="title"/>
          </p:nvPr>
        </p:nvSpPr>
        <p:spPr>
          <a:xfrm>
            <a:off x="381000" y="457200"/>
            <a:ext cx="8147050" cy="722313"/>
          </a:xfrm>
        </p:spPr>
        <p:txBody>
          <a:bodyPr>
            <a:normAutofit/>
          </a:bodyPr>
          <a:lstStyle/>
          <a:p>
            <a:pPr fontAlgn="auto">
              <a:spcAft>
                <a:spcPts val="0"/>
              </a:spcAft>
              <a:defRPr/>
            </a:pPr>
            <a:r>
              <a:rPr lang="en-US" sz="3200" dirty="0" smtClean="0"/>
              <a:t>How do YOU get E-rate $?</a:t>
            </a:r>
          </a:p>
        </p:txBody>
      </p:sp>
      <p:pic>
        <p:nvPicPr>
          <p:cNvPr id="105477" name="Picture 4" descr="MCj042446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5600" y="4572000"/>
            <a:ext cx="1363663"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idx="1"/>
          </p:nvPr>
        </p:nvSpPr>
        <p:spPr>
          <a:xfrm>
            <a:off x="228600" y="1719263"/>
            <a:ext cx="8559800" cy="4406900"/>
          </a:xfrm>
        </p:spPr>
        <p:txBody>
          <a:bodyPr/>
          <a:lstStyle/>
          <a:p>
            <a:pPr marL="274320" indent="-274320" fontAlgn="auto">
              <a:spcAft>
                <a:spcPts val="0"/>
              </a:spcAft>
              <a:buClr>
                <a:schemeClr val="accent3"/>
              </a:buClr>
              <a:buFont typeface="Wingdings 2"/>
              <a:buChar char=""/>
              <a:defRPr/>
            </a:pPr>
            <a:r>
              <a:rPr lang="en-US" sz="2400" dirty="0" smtClean="0"/>
              <a:t>Discounts appear on applicant’s bill</a:t>
            </a:r>
          </a:p>
          <a:p>
            <a:pPr marL="274320" indent="-274320" fontAlgn="auto">
              <a:spcAft>
                <a:spcPts val="0"/>
              </a:spcAft>
              <a:buClr>
                <a:schemeClr val="accent3"/>
              </a:buClr>
              <a:buFont typeface="Wingdings 2"/>
              <a:buChar char=""/>
              <a:defRPr/>
            </a:pPr>
            <a:r>
              <a:rPr lang="en-US" sz="2400" dirty="0" smtClean="0"/>
              <a:t>Service provider submits Form 474 to USAC</a:t>
            </a:r>
          </a:p>
          <a:p>
            <a:pPr marL="640080" lvl="1" indent="-246888" fontAlgn="auto">
              <a:spcAft>
                <a:spcPts val="0"/>
              </a:spcAft>
              <a:buFont typeface="Wingdings 2"/>
              <a:buChar char=""/>
              <a:defRPr/>
            </a:pPr>
            <a:r>
              <a:rPr lang="en-US" dirty="0" smtClean="0"/>
              <a:t>the Service Provider Invoice Form (SPIF)</a:t>
            </a:r>
          </a:p>
          <a:p>
            <a:pPr marL="274320" indent="-274320" fontAlgn="auto">
              <a:spcAft>
                <a:spcPts val="0"/>
              </a:spcAft>
              <a:buClr>
                <a:schemeClr val="accent3"/>
              </a:buClr>
              <a:buFont typeface="Wingdings 2"/>
              <a:buChar char=""/>
              <a:defRPr/>
            </a:pPr>
            <a:r>
              <a:rPr lang="en-US" sz="2400" dirty="0" smtClean="0"/>
              <a:t>Provider should get reimbursed by SLD within 30 – 60 days from date of submission</a:t>
            </a:r>
          </a:p>
          <a:p>
            <a:pPr marL="274320" indent="-274320" fontAlgn="auto">
              <a:spcAft>
                <a:spcPts val="0"/>
              </a:spcAft>
              <a:buClr>
                <a:schemeClr val="accent3"/>
              </a:buClr>
              <a:buFont typeface="Wingdings 2"/>
              <a:buChar char=""/>
              <a:defRPr/>
            </a:pPr>
            <a:r>
              <a:rPr lang="en-US" sz="2400" dirty="0" smtClean="0"/>
              <a:t>Applicants do nothing except make sure they are getting discounts they deserve on bills</a:t>
            </a:r>
          </a:p>
          <a:p>
            <a:pPr marL="640080" lvl="1" indent="-246888" fontAlgn="auto">
              <a:spcAft>
                <a:spcPts val="0"/>
              </a:spcAft>
              <a:buFont typeface="Wingdings 2"/>
              <a:buChar char=""/>
              <a:defRPr/>
            </a:pPr>
            <a:r>
              <a:rPr lang="en-US" dirty="0" smtClean="0">
                <a:solidFill>
                  <a:srgbClr val="F41837"/>
                </a:solidFill>
              </a:rPr>
              <a:t>Do the math!</a:t>
            </a:r>
          </a:p>
          <a:p>
            <a:pPr marL="274320" indent="-274320" fontAlgn="auto">
              <a:spcAft>
                <a:spcPts val="0"/>
              </a:spcAft>
              <a:buClr>
                <a:schemeClr val="accent3"/>
              </a:buClr>
              <a:buFont typeface="Wingdings 2"/>
              <a:buChar char=""/>
              <a:defRPr/>
            </a:pPr>
            <a:endParaRPr lang="en-US" sz="2000" dirty="0" smtClean="0"/>
          </a:p>
        </p:txBody>
      </p:sp>
      <p:sp>
        <p:nvSpPr>
          <p:cNvPr id="106499"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110DB13-B9AE-4FA7-A8C5-84250A6B6F67}" type="slidenum">
              <a:rPr lang="en-US">
                <a:solidFill>
                  <a:schemeClr val="tx2"/>
                </a:solidFill>
              </a:rPr>
              <a:pPr eaLnBrk="1" hangingPunct="1"/>
              <a:t>94</a:t>
            </a:fld>
            <a:endParaRPr lang="en-US">
              <a:solidFill>
                <a:schemeClr val="tx2"/>
              </a:solidFill>
            </a:endParaRPr>
          </a:p>
        </p:txBody>
      </p:sp>
      <p:sp>
        <p:nvSpPr>
          <p:cNvPr id="80898" name="Rectangle 2"/>
          <p:cNvSpPr>
            <a:spLocks noGrp="1" noChangeArrowheads="1"/>
          </p:cNvSpPr>
          <p:nvPr>
            <p:ph type="title"/>
          </p:nvPr>
        </p:nvSpPr>
        <p:spPr>
          <a:xfrm>
            <a:off x="457200" y="533400"/>
            <a:ext cx="8229600" cy="603250"/>
          </a:xfrm>
        </p:spPr>
        <p:txBody>
          <a:bodyPr>
            <a:normAutofit fontScale="90000"/>
          </a:bodyPr>
          <a:lstStyle/>
          <a:p>
            <a:pPr fontAlgn="auto">
              <a:spcAft>
                <a:spcPts val="0"/>
              </a:spcAft>
              <a:defRPr/>
            </a:pPr>
            <a:r>
              <a:rPr lang="en-US" dirty="0" smtClean="0"/>
              <a:t>Discounted Billing Method</a:t>
            </a:r>
          </a:p>
        </p:txBody>
      </p:sp>
      <p:pic>
        <p:nvPicPr>
          <p:cNvPr id="106501" name="Picture 4" descr="MCj0404155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4800600"/>
            <a:ext cx="16319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idx="1"/>
          </p:nvPr>
        </p:nvSpPr>
        <p:spPr>
          <a:xfrm>
            <a:off x="228600" y="1751013"/>
            <a:ext cx="8383588" cy="3579812"/>
          </a:xfrm>
        </p:spPr>
        <p:txBody>
          <a:bodyPr>
            <a:noAutofit/>
          </a:bodyPr>
          <a:lstStyle/>
          <a:p>
            <a:pPr marL="274320" indent="-274320" fontAlgn="auto">
              <a:lnSpc>
                <a:spcPct val="90000"/>
              </a:lnSpc>
              <a:spcAft>
                <a:spcPts val="0"/>
              </a:spcAft>
              <a:buClr>
                <a:schemeClr val="accent3"/>
              </a:buClr>
              <a:buFont typeface="Wingdings 2"/>
              <a:buChar char=""/>
              <a:defRPr/>
            </a:pPr>
            <a:r>
              <a:rPr lang="en-US" sz="2400" dirty="0" smtClean="0"/>
              <a:t>Applicant pays bill in full</a:t>
            </a:r>
          </a:p>
          <a:p>
            <a:pPr marL="274320" indent="-274320" fontAlgn="auto">
              <a:lnSpc>
                <a:spcPct val="90000"/>
              </a:lnSpc>
              <a:spcAft>
                <a:spcPts val="0"/>
              </a:spcAft>
              <a:buClr>
                <a:schemeClr val="accent3"/>
              </a:buClr>
              <a:buFont typeface="Wingdings 2"/>
              <a:buChar char=""/>
              <a:defRPr/>
            </a:pPr>
            <a:r>
              <a:rPr lang="en-US" sz="2400" dirty="0" smtClean="0"/>
              <a:t>Applicant submits Form 472 – BEAR Form for reimbursement* </a:t>
            </a:r>
          </a:p>
          <a:p>
            <a:pPr marL="640080" lvl="1" indent="-246888" fontAlgn="auto">
              <a:lnSpc>
                <a:spcPct val="90000"/>
              </a:lnSpc>
              <a:spcAft>
                <a:spcPts val="0"/>
              </a:spcAft>
              <a:buFont typeface="Wingdings 2"/>
              <a:buChar char=""/>
              <a:defRPr/>
            </a:pPr>
            <a:r>
              <a:rPr lang="en-US" dirty="0" smtClean="0"/>
              <a:t>Quarterly, semi-annually, or at end of year</a:t>
            </a:r>
          </a:p>
          <a:p>
            <a:pPr marL="640080" lvl="1" indent="-246888" fontAlgn="auto">
              <a:lnSpc>
                <a:spcPct val="90000"/>
              </a:lnSpc>
              <a:spcAft>
                <a:spcPts val="0"/>
              </a:spcAft>
              <a:buFont typeface="Wingdings 2"/>
              <a:buChar char=""/>
              <a:defRPr/>
            </a:pPr>
            <a:r>
              <a:rPr lang="en-US" dirty="0" smtClean="0"/>
              <a:t>Complete one BEAR for each SPIN</a:t>
            </a:r>
          </a:p>
          <a:p>
            <a:pPr marL="640080" lvl="1" indent="-246888" fontAlgn="auto">
              <a:lnSpc>
                <a:spcPct val="90000"/>
              </a:lnSpc>
              <a:spcAft>
                <a:spcPts val="0"/>
              </a:spcAft>
              <a:buFont typeface="Wingdings 2"/>
              <a:buChar char=""/>
              <a:defRPr/>
            </a:pPr>
            <a:r>
              <a:rPr lang="en-US" dirty="0" smtClean="0"/>
              <a:t>Must contain SPIN signature on last page</a:t>
            </a:r>
          </a:p>
          <a:p>
            <a:pPr marL="822960" lvl="2" indent="-246888" fontAlgn="auto">
              <a:lnSpc>
                <a:spcPct val="90000"/>
              </a:lnSpc>
              <a:spcAft>
                <a:spcPts val="0"/>
              </a:spcAft>
              <a:buClr>
                <a:schemeClr val="accent3"/>
              </a:buClr>
              <a:buFont typeface="Wingdings 2"/>
              <a:buChar char=""/>
              <a:defRPr/>
            </a:pPr>
            <a:r>
              <a:rPr lang="en-US" sz="2400" dirty="0" smtClean="0"/>
              <a:t>Send or fax to SPIN </a:t>
            </a:r>
          </a:p>
          <a:p>
            <a:pPr marL="822960" lvl="2" indent="-246888" fontAlgn="auto">
              <a:lnSpc>
                <a:spcPct val="90000"/>
              </a:lnSpc>
              <a:spcAft>
                <a:spcPts val="0"/>
              </a:spcAft>
              <a:buClr>
                <a:schemeClr val="accent3"/>
              </a:buClr>
              <a:buFont typeface="Wingdings 2"/>
              <a:buChar char=""/>
              <a:defRPr/>
            </a:pPr>
            <a:r>
              <a:rPr lang="en-US" sz="2400" dirty="0" smtClean="0"/>
              <a:t>SPIN will mail or fax back</a:t>
            </a:r>
          </a:p>
          <a:p>
            <a:pPr marL="274320" indent="-274320" fontAlgn="auto">
              <a:lnSpc>
                <a:spcPct val="90000"/>
              </a:lnSpc>
              <a:spcAft>
                <a:spcPts val="0"/>
              </a:spcAft>
              <a:buClr>
                <a:schemeClr val="accent3"/>
              </a:buClr>
              <a:buFont typeface="Wingdings 2"/>
              <a:buChar char=""/>
              <a:defRPr/>
            </a:pPr>
            <a:r>
              <a:rPr lang="en-US" sz="2400" dirty="0" smtClean="0"/>
              <a:t>Calculated based on eligible charges on </a:t>
            </a:r>
            <a:r>
              <a:rPr lang="en-US" sz="2400" u="sng" dirty="0" smtClean="0"/>
              <a:t>actual bills</a:t>
            </a:r>
          </a:p>
          <a:p>
            <a:pPr marL="640080" lvl="1" indent="-246888" fontAlgn="auto">
              <a:lnSpc>
                <a:spcPct val="90000"/>
              </a:lnSpc>
              <a:spcAft>
                <a:spcPts val="0"/>
              </a:spcAft>
              <a:buFont typeface="Wingdings 2"/>
              <a:buChar char=""/>
              <a:defRPr/>
            </a:pPr>
            <a:r>
              <a:rPr lang="en-US" dirty="0" smtClean="0"/>
              <a:t>Not AP register or amount committed</a:t>
            </a:r>
          </a:p>
          <a:p>
            <a:pPr marL="640080" lvl="1" indent="-246888" fontAlgn="auto">
              <a:lnSpc>
                <a:spcPct val="90000"/>
              </a:lnSpc>
              <a:spcAft>
                <a:spcPts val="0"/>
              </a:spcAft>
              <a:buFont typeface="Wingdings 2"/>
              <a:buChar char=""/>
              <a:defRPr/>
            </a:pPr>
            <a:r>
              <a:rPr lang="en-US" dirty="0" smtClean="0"/>
              <a:t>Subtract ineligible charges</a:t>
            </a:r>
          </a:p>
        </p:txBody>
      </p:sp>
      <p:sp>
        <p:nvSpPr>
          <p:cNvPr id="107523"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0F7BEEF-0C13-426F-BF6F-A16F4A92ED2A}" type="slidenum">
              <a:rPr lang="en-US">
                <a:solidFill>
                  <a:schemeClr val="tx2"/>
                </a:solidFill>
              </a:rPr>
              <a:pPr eaLnBrk="1" hangingPunct="1"/>
              <a:t>95</a:t>
            </a:fld>
            <a:endParaRPr lang="en-US">
              <a:solidFill>
                <a:schemeClr val="tx2"/>
              </a:solidFill>
            </a:endParaRPr>
          </a:p>
        </p:txBody>
      </p:sp>
      <p:sp>
        <p:nvSpPr>
          <p:cNvPr id="81922" name="Rectangle 2"/>
          <p:cNvSpPr>
            <a:spLocks noGrp="1" noChangeArrowheads="1"/>
          </p:cNvSpPr>
          <p:nvPr>
            <p:ph type="title"/>
          </p:nvPr>
        </p:nvSpPr>
        <p:spPr>
          <a:xfrm>
            <a:off x="228600" y="304800"/>
            <a:ext cx="8686800" cy="638175"/>
          </a:xfrm>
        </p:spPr>
        <p:txBody>
          <a:bodyPr>
            <a:normAutofit fontScale="90000"/>
          </a:bodyPr>
          <a:lstStyle/>
          <a:p>
            <a:pPr fontAlgn="auto">
              <a:spcAft>
                <a:spcPts val="0"/>
              </a:spcAft>
              <a:defRPr/>
            </a:pPr>
            <a:r>
              <a:rPr lang="en-US" dirty="0" smtClean="0"/>
              <a:t/>
            </a:r>
            <a:br>
              <a:rPr lang="en-US" dirty="0" smtClean="0"/>
            </a:br>
            <a:r>
              <a:rPr lang="en-US" dirty="0" smtClean="0"/>
              <a:t>reimbursement method</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idx="1"/>
          </p:nvPr>
        </p:nvSpPr>
        <p:spPr>
          <a:xfrm>
            <a:off x="228600" y="1752600"/>
            <a:ext cx="8458200" cy="4160838"/>
          </a:xfrm>
        </p:spPr>
        <p:txBody>
          <a:bodyPr>
            <a:noAutofit/>
          </a:bodyPr>
          <a:lstStyle/>
          <a:p>
            <a:pPr marL="274320" indent="-274320" fontAlgn="auto">
              <a:spcAft>
                <a:spcPts val="0"/>
              </a:spcAft>
              <a:buClr>
                <a:schemeClr val="accent3"/>
              </a:buClr>
              <a:buFont typeface="Wingdings 2"/>
              <a:buChar char=""/>
              <a:defRPr/>
            </a:pPr>
            <a:r>
              <a:rPr lang="en-US" sz="2400" dirty="0" smtClean="0"/>
              <a:t>Deadlines:</a:t>
            </a:r>
          </a:p>
          <a:p>
            <a:pPr marL="640080" lvl="1" indent="-246888" fontAlgn="auto">
              <a:spcAft>
                <a:spcPts val="0"/>
              </a:spcAft>
              <a:buFont typeface="Wingdings 2"/>
              <a:buChar char=""/>
              <a:defRPr/>
            </a:pPr>
            <a:r>
              <a:rPr lang="en-US" dirty="0" smtClean="0"/>
              <a:t>October 28 (following close of funding year) for recurring services; </a:t>
            </a:r>
          </a:p>
          <a:p>
            <a:pPr marL="640080" lvl="1" indent="-246888" fontAlgn="auto">
              <a:spcAft>
                <a:spcPts val="0"/>
              </a:spcAft>
              <a:buFont typeface="Wingdings 2"/>
              <a:buChar char=""/>
              <a:defRPr/>
            </a:pPr>
            <a:r>
              <a:rPr lang="en-US" dirty="0" smtClean="0"/>
              <a:t>January 28 for non-recurring services</a:t>
            </a:r>
          </a:p>
          <a:p>
            <a:pPr marL="640080" lvl="1" indent="-246888" fontAlgn="auto">
              <a:spcAft>
                <a:spcPts val="0"/>
              </a:spcAft>
              <a:buFont typeface="Wingdings 2"/>
              <a:buChar char=""/>
              <a:defRPr/>
            </a:pPr>
            <a:r>
              <a:rPr lang="en-US" dirty="0" smtClean="0"/>
              <a:t>Can request extension if good cause exists</a:t>
            </a:r>
          </a:p>
          <a:p>
            <a:pPr marL="274320" indent="-274320" fontAlgn="auto">
              <a:spcAft>
                <a:spcPts val="0"/>
              </a:spcAft>
              <a:buClr>
                <a:schemeClr val="accent3"/>
              </a:buClr>
              <a:buFont typeface="Wingdings 2"/>
              <a:buChar char=""/>
              <a:defRPr/>
            </a:pPr>
            <a:r>
              <a:rPr lang="en-US" sz="2400" dirty="0" smtClean="0"/>
              <a:t>SLD approves BEAR and sends approval letter to vendor and copy of letter to applicant</a:t>
            </a:r>
          </a:p>
          <a:p>
            <a:pPr marL="274320" indent="-274320" fontAlgn="auto">
              <a:spcAft>
                <a:spcPts val="0"/>
              </a:spcAft>
              <a:buClr>
                <a:schemeClr val="accent3"/>
              </a:buClr>
              <a:buFont typeface="Wingdings 2"/>
              <a:buChar char=""/>
              <a:defRPr/>
            </a:pPr>
            <a:r>
              <a:rPr lang="en-US" sz="2400" dirty="0" smtClean="0"/>
              <a:t>SLD then sends check to vendor</a:t>
            </a:r>
          </a:p>
          <a:p>
            <a:pPr marL="274320" indent="-274320" fontAlgn="auto">
              <a:spcAft>
                <a:spcPts val="0"/>
              </a:spcAft>
              <a:buClr>
                <a:schemeClr val="accent3"/>
              </a:buClr>
              <a:buFont typeface="Wingdings 2"/>
              <a:buChar char=""/>
              <a:defRPr/>
            </a:pPr>
            <a:r>
              <a:rPr lang="en-US" sz="2400" dirty="0" smtClean="0"/>
              <a:t>Vendor must send check to applicant within 20 business days</a:t>
            </a:r>
          </a:p>
          <a:p>
            <a:pPr marL="274320" indent="-274320" fontAlgn="auto">
              <a:spcAft>
                <a:spcPts val="0"/>
              </a:spcAft>
              <a:buClr>
                <a:schemeClr val="accent3"/>
              </a:buClr>
              <a:buFont typeface="Wingdings 2"/>
              <a:buChar char=""/>
              <a:defRPr/>
            </a:pPr>
            <a:r>
              <a:rPr lang="en-US" sz="2400" dirty="0" smtClean="0"/>
              <a:t>Call SLD if you don’t get a check in a timely manner after receiving approval letter</a:t>
            </a:r>
          </a:p>
        </p:txBody>
      </p:sp>
      <p:sp>
        <p:nvSpPr>
          <p:cNvPr id="108547"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20A9990-ED70-4E00-B236-C573FBCC2088}" type="slidenum">
              <a:rPr lang="en-US">
                <a:solidFill>
                  <a:schemeClr val="tx2"/>
                </a:solidFill>
              </a:rPr>
              <a:pPr eaLnBrk="1" hangingPunct="1"/>
              <a:t>96</a:t>
            </a:fld>
            <a:endParaRPr lang="en-US">
              <a:solidFill>
                <a:schemeClr val="tx2"/>
              </a:solidFill>
            </a:endParaRPr>
          </a:p>
        </p:txBody>
      </p:sp>
      <p:sp>
        <p:nvSpPr>
          <p:cNvPr id="91138" name="Rectangle 2"/>
          <p:cNvSpPr>
            <a:spLocks noGrp="1" noChangeArrowheads="1"/>
          </p:cNvSpPr>
          <p:nvPr>
            <p:ph type="title"/>
          </p:nvPr>
        </p:nvSpPr>
        <p:spPr>
          <a:xfrm>
            <a:off x="457200" y="609600"/>
            <a:ext cx="8229600" cy="603250"/>
          </a:xfrm>
        </p:spPr>
        <p:txBody>
          <a:bodyPr>
            <a:normAutofit/>
          </a:bodyPr>
          <a:lstStyle/>
          <a:p>
            <a:pPr fontAlgn="auto">
              <a:spcAft>
                <a:spcPts val="0"/>
              </a:spcAft>
              <a:defRPr/>
            </a:pPr>
            <a:r>
              <a:rPr lang="en-US" sz="3200" dirty="0" smtClean="0"/>
              <a:t>Reimbursement Method</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idx="1"/>
          </p:nvPr>
        </p:nvSpPr>
        <p:spPr>
          <a:xfrm>
            <a:off x="457200" y="1676400"/>
            <a:ext cx="8229600" cy="4724400"/>
          </a:xfrm>
        </p:spPr>
        <p:txBody>
          <a:bodyPr/>
          <a:lstStyle/>
          <a:p>
            <a:pPr marL="274320" indent="-274320" fontAlgn="auto">
              <a:lnSpc>
                <a:spcPct val="90000"/>
              </a:lnSpc>
              <a:spcAft>
                <a:spcPts val="0"/>
              </a:spcAft>
              <a:buClr>
                <a:schemeClr val="accent3"/>
              </a:buClr>
              <a:buFont typeface="Wingdings 2"/>
              <a:buChar char=""/>
              <a:defRPr/>
            </a:pPr>
            <a:r>
              <a:rPr lang="en-US" sz="2400" dirty="0" smtClean="0"/>
              <a:t>Applicant </a:t>
            </a:r>
            <a:r>
              <a:rPr lang="en-US" sz="2400" i="1" dirty="0" smtClean="0"/>
              <a:t>and</a:t>
            </a:r>
            <a:r>
              <a:rPr lang="en-US" sz="2400" dirty="0" smtClean="0"/>
              <a:t> Vendor must have PINs to file online BEARs</a:t>
            </a:r>
          </a:p>
          <a:p>
            <a:pPr marL="274320" indent="-274320" fontAlgn="auto">
              <a:lnSpc>
                <a:spcPct val="90000"/>
              </a:lnSpc>
              <a:spcAft>
                <a:spcPts val="0"/>
              </a:spcAft>
              <a:buClr>
                <a:schemeClr val="accent3"/>
              </a:buClr>
              <a:buFont typeface="Wingdings 2"/>
              <a:buChar char=""/>
              <a:defRPr/>
            </a:pPr>
            <a:r>
              <a:rPr lang="en-US" sz="2400" dirty="0" smtClean="0"/>
              <a:t>Applicants completes BEAR Online</a:t>
            </a:r>
          </a:p>
          <a:p>
            <a:pPr marL="274320" indent="-274320" fontAlgn="auto">
              <a:lnSpc>
                <a:spcPct val="90000"/>
              </a:lnSpc>
              <a:spcAft>
                <a:spcPts val="0"/>
              </a:spcAft>
              <a:buClr>
                <a:schemeClr val="accent3"/>
              </a:buClr>
              <a:buFont typeface="Wingdings 2"/>
              <a:buChar char=""/>
              <a:defRPr/>
            </a:pPr>
            <a:r>
              <a:rPr lang="en-US" sz="2400" dirty="0" smtClean="0"/>
              <a:t>Electronically sent to vendor</a:t>
            </a:r>
          </a:p>
          <a:p>
            <a:pPr marL="274320" indent="-274320" fontAlgn="auto">
              <a:lnSpc>
                <a:spcPct val="90000"/>
              </a:lnSpc>
              <a:spcAft>
                <a:spcPts val="0"/>
              </a:spcAft>
              <a:buClr>
                <a:schemeClr val="accent3"/>
              </a:buClr>
              <a:buFont typeface="Wingdings 2"/>
              <a:buChar char=""/>
              <a:defRPr/>
            </a:pPr>
            <a:r>
              <a:rPr lang="en-US" sz="2400" dirty="0" smtClean="0"/>
              <a:t>Vendor certifies or denies</a:t>
            </a:r>
          </a:p>
          <a:p>
            <a:pPr marL="274320" indent="-274320" fontAlgn="auto">
              <a:lnSpc>
                <a:spcPct val="90000"/>
              </a:lnSpc>
              <a:spcAft>
                <a:spcPts val="0"/>
              </a:spcAft>
              <a:buClr>
                <a:schemeClr val="accent3"/>
              </a:buClr>
              <a:buFont typeface="Wingdings 2"/>
              <a:buChar char=""/>
              <a:defRPr/>
            </a:pPr>
            <a:r>
              <a:rPr lang="en-US" sz="2400" dirty="0" smtClean="0"/>
              <a:t>If approved, applicant receives e-mail and BEAR is automatically sent to USAC for payment</a:t>
            </a:r>
          </a:p>
          <a:p>
            <a:pPr marL="274320" indent="-274320" fontAlgn="auto">
              <a:lnSpc>
                <a:spcPct val="90000"/>
              </a:lnSpc>
              <a:spcAft>
                <a:spcPts val="0"/>
              </a:spcAft>
              <a:buClr>
                <a:schemeClr val="accent3"/>
              </a:buClr>
              <a:buFont typeface="Wingdings 2"/>
              <a:buChar char=""/>
              <a:defRPr/>
            </a:pPr>
            <a:r>
              <a:rPr lang="en-US" sz="2400" dirty="0" smtClean="0"/>
              <a:t>If denied, applicant receives e-mail and must </a:t>
            </a:r>
            <a:r>
              <a:rPr lang="en-US" sz="2400" dirty="0" err="1" smtClean="0"/>
              <a:t>refile</a:t>
            </a:r>
            <a:r>
              <a:rPr lang="en-US" sz="2400" dirty="0" smtClean="0"/>
              <a:t> the BEAR from scratch</a:t>
            </a:r>
          </a:p>
        </p:txBody>
      </p:sp>
      <p:sp>
        <p:nvSpPr>
          <p:cNvPr id="109571" name="Slide Number Placeholder 5"/>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D465674-A98D-4F4F-8140-59C66E18A94F}" type="slidenum">
              <a:rPr lang="en-US">
                <a:solidFill>
                  <a:schemeClr val="tx2"/>
                </a:solidFill>
              </a:rPr>
              <a:pPr eaLnBrk="1" hangingPunct="1"/>
              <a:t>97</a:t>
            </a:fld>
            <a:endParaRPr lang="en-US">
              <a:solidFill>
                <a:schemeClr val="tx2"/>
              </a:solidFill>
            </a:endParaRPr>
          </a:p>
        </p:txBody>
      </p:sp>
      <p:sp>
        <p:nvSpPr>
          <p:cNvPr id="92162" name="Rectangle 2"/>
          <p:cNvSpPr>
            <a:spLocks noGrp="1" noChangeArrowheads="1"/>
          </p:cNvSpPr>
          <p:nvPr>
            <p:ph type="title"/>
          </p:nvPr>
        </p:nvSpPr>
        <p:spPr>
          <a:xfrm>
            <a:off x="457200" y="228600"/>
            <a:ext cx="8229600" cy="1143000"/>
          </a:xfrm>
        </p:spPr>
        <p:txBody>
          <a:bodyPr/>
          <a:lstStyle/>
          <a:p>
            <a:pPr fontAlgn="auto">
              <a:spcAft>
                <a:spcPts val="0"/>
              </a:spcAft>
              <a:defRPr/>
            </a:pPr>
            <a:r>
              <a:rPr lang="en-US" sz="3200" dirty="0" smtClean="0"/>
              <a:t>Online BEAR Process*</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52400" y="1719263"/>
            <a:ext cx="8686800" cy="4910137"/>
          </a:xfrm>
        </p:spPr>
        <p:txBody>
          <a:bodyPr>
            <a:normAutofit fontScale="92500" lnSpcReduction="10000"/>
          </a:bodyPr>
          <a:lstStyle/>
          <a:p>
            <a:pPr marL="274320" indent="-274320" fontAlgn="auto">
              <a:lnSpc>
                <a:spcPct val="110000"/>
              </a:lnSpc>
              <a:spcAft>
                <a:spcPts val="0"/>
              </a:spcAft>
              <a:buClr>
                <a:schemeClr val="accent3"/>
              </a:buClr>
              <a:buFont typeface="Wingdings 2"/>
              <a:buChar char=""/>
              <a:defRPr/>
            </a:pPr>
            <a:r>
              <a:rPr lang="en-US" sz="2000" dirty="0"/>
              <a:t>When determining the amount to list on a BEAR, create a quick spreadsheet showing each month’s total charges, and total ineligible charges</a:t>
            </a:r>
          </a:p>
          <a:p>
            <a:pPr marL="274320" indent="-274320" fontAlgn="auto">
              <a:lnSpc>
                <a:spcPct val="110000"/>
              </a:lnSpc>
              <a:spcAft>
                <a:spcPts val="0"/>
              </a:spcAft>
              <a:buClr>
                <a:schemeClr val="accent3"/>
              </a:buClr>
              <a:buFont typeface="Wingdings 2"/>
              <a:buChar char=""/>
              <a:defRPr/>
            </a:pPr>
            <a:r>
              <a:rPr lang="en-US" sz="2000" dirty="0"/>
              <a:t>What are the ineligible charges? </a:t>
            </a:r>
          </a:p>
          <a:p>
            <a:pPr marL="640080" lvl="1" indent="-246888" fontAlgn="auto">
              <a:lnSpc>
                <a:spcPct val="110000"/>
              </a:lnSpc>
              <a:spcAft>
                <a:spcPts val="0"/>
              </a:spcAft>
              <a:buFont typeface="Wingdings 2"/>
              <a:buChar char=""/>
              <a:defRPr/>
            </a:pPr>
            <a:r>
              <a:rPr lang="en-US" sz="1600" dirty="0"/>
              <a:t>Varies by vendor, but these are known to be ineligible:</a:t>
            </a:r>
          </a:p>
          <a:p>
            <a:pPr marL="640080" lvl="1" indent="-246888" fontAlgn="auto">
              <a:lnSpc>
                <a:spcPct val="110000"/>
              </a:lnSpc>
              <a:spcAft>
                <a:spcPts val="0"/>
              </a:spcAft>
              <a:buFont typeface="Wingdings 2"/>
              <a:buChar char=""/>
              <a:defRPr/>
            </a:pPr>
            <a:r>
              <a:rPr lang="en-US" sz="1600" dirty="0"/>
              <a:t>Property Tax Fees</a:t>
            </a:r>
          </a:p>
          <a:p>
            <a:pPr marL="640080" lvl="1" indent="-246888" fontAlgn="auto">
              <a:lnSpc>
                <a:spcPct val="110000"/>
              </a:lnSpc>
              <a:spcAft>
                <a:spcPts val="0"/>
              </a:spcAft>
              <a:buFont typeface="Wingdings 2"/>
              <a:buChar char=""/>
              <a:defRPr/>
            </a:pPr>
            <a:r>
              <a:rPr lang="en-US" sz="1600" dirty="0"/>
              <a:t>Universal Service </a:t>
            </a:r>
            <a:r>
              <a:rPr lang="en-US" sz="1600" u="sng" dirty="0"/>
              <a:t>Administrative</a:t>
            </a:r>
            <a:r>
              <a:rPr lang="en-US" sz="1600" dirty="0"/>
              <a:t> Fee </a:t>
            </a:r>
          </a:p>
          <a:p>
            <a:pPr marL="822960" lvl="2" indent="-246888" fontAlgn="auto">
              <a:lnSpc>
                <a:spcPct val="110000"/>
              </a:lnSpc>
              <a:spcAft>
                <a:spcPts val="0"/>
              </a:spcAft>
              <a:buClr>
                <a:schemeClr val="accent3"/>
              </a:buClr>
              <a:buFont typeface="Wingdings 2"/>
              <a:buChar char=""/>
              <a:defRPr/>
            </a:pPr>
            <a:r>
              <a:rPr lang="en-US" sz="1400" dirty="0"/>
              <a:t>USF fees themselves ARE eligible</a:t>
            </a:r>
          </a:p>
          <a:p>
            <a:pPr marL="640080" lvl="1" indent="-246888" fontAlgn="auto">
              <a:lnSpc>
                <a:spcPct val="110000"/>
              </a:lnSpc>
              <a:spcAft>
                <a:spcPts val="0"/>
              </a:spcAft>
              <a:buFont typeface="Wingdings 2"/>
              <a:buChar char=""/>
              <a:defRPr/>
            </a:pPr>
            <a:r>
              <a:rPr lang="en-US" sz="1600" dirty="0"/>
              <a:t>Late payment or finance charges</a:t>
            </a:r>
          </a:p>
          <a:p>
            <a:pPr marL="640080" lvl="1" indent="-246888" fontAlgn="auto">
              <a:lnSpc>
                <a:spcPct val="110000"/>
              </a:lnSpc>
              <a:spcAft>
                <a:spcPts val="0"/>
              </a:spcAft>
              <a:buFont typeface="Wingdings 2"/>
              <a:buChar char=""/>
              <a:defRPr/>
            </a:pPr>
            <a:r>
              <a:rPr lang="en-US" sz="1600" dirty="0"/>
              <a:t>USF Cost Recovery Fees</a:t>
            </a:r>
          </a:p>
          <a:p>
            <a:pPr marL="640080" lvl="1" indent="-246888" fontAlgn="auto">
              <a:lnSpc>
                <a:spcPct val="110000"/>
              </a:lnSpc>
              <a:spcAft>
                <a:spcPts val="0"/>
              </a:spcAft>
              <a:buFont typeface="Wingdings 2"/>
              <a:buChar char=""/>
              <a:defRPr/>
            </a:pPr>
            <a:r>
              <a:rPr lang="en-US" sz="1600" dirty="0"/>
              <a:t>Paper statement fees</a:t>
            </a:r>
          </a:p>
          <a:p>
            <a:pPr marL="640080" lvl="1" indent="-246888" fontAlgn="auto">
              <a:lnSpc>
                <a:spcPct val="110000"/>
              </a:lnSpc>
              <a:spcAft>
                <a:spcPts val="0"/>
              </a:spcAft>
              <a:buFont typeface="Wingdings 2"/>
              <a:buChar char=""/>
              <a:defRPr/>
            </a:pPr>
            <a:r>
              <a:rPr lang="en-US" sz="1600" dirty="0"/>
              <a:t>Equipment charges (on P1 bills)</a:t>
            </a:r>
          </a:p>
          <a:p>
            <a:pPr marL="640080" lvl="1" indent="-246888" fontAlgn="auto">
              <a:lnSpc>
                <a:spcPct val="110000"/>
              </a:lnSpc>
              <a:spcAft>
                <a:spcPts val="0"/>
              </a:spcAft>
              <a:buFont typeface="Wingdings 2"/>
              <a:buChar char=""/>
              <a:defRPr/>
            </a:pPr>
            <a:r>
              <a:rPr lang="en-US" sz="1600" dirty="0"/>
              <a:t>Equipment insurance fees</a:t>
            </a:r>
          </a:p>
          <a:p>
            <a:pPr marL="640080" lvl="1" indent="-246888" fontAlgn="auto">
              <a:lnSpc>
                <a:spcPct val="110000"/>
              </a:lnSpc>
              <a:spcAft>
                <a:spcPts val="0"/>
              </a:spcAft>
              <a:buFont typeface="Wingdings 2"/>
              <a:buChar char=""/>
              <a:defRPr/>
            </a:pPr>
            <a:r>
              <a:rPr lang="en-US" sz="1600" dirty="0"/>
              <a:t>Directory listing fees</a:t>
            </a:r>
          </a:p>
          <a:p>
            <a:pPr marL="640080" lvl="1" indent="-246888" fontAlgn="auto">
              <a:lnSpc>
                <a:spcPct val="110000"/>
              </a:lnSpc>
              <a:spcAft>
                <a:spcPts val="0"/>
              </a:spcAft>
              <a:buFont typeface="Wingdings 2"/>
              <a:buChar char=""/>
              <a:defRPr/>
            </a:pPr>
            <a:r>
              <a:rPr lang="en-US" sz="1600" dirty="0"/>
              <a:t>Non-published phone number fees</a:t>
            </a:r>
          </a:p>
          <a:p>
            <a:pPr marL="640080" lvl="1" indent="-246888" fontAlgn="auto">
              <a:lnSpc>
                <a:spcPct val="110000"/>
              </a:lnSpc>
              <a:spcAft>
                <a:spcPts val="0"/>
              </a:spcAft>
              <a:buFont typeface="Wingdings 2"/>
              <a:buChar char=""/>
              <a:defRPr/>
            </a:pPr>
            <a:r>
              <a:rPr lang="en-US" sz="1600" dirty="0"/>
              <a:t>Payphone service</a:t>
            </a:r>
          </a:p>
          <a:p>
            <a:pPr marL="274320" indent="-274320" fontAlgn="auto">
              <a:lnSpc>
                <a:spcPct val="110000"/>
              </a:lnSpc>
              <a:spcAft>
                <a:spcPts val="0"/>
              </a:spcAft>
              <a:buClr>
                <a:schemeClr val="accent3"/>
              </a:buClr>
              <a:buFont typeface="Wingdings 2"/>
              <a:buChar char=""/>
              <a:defRPr/>
            </a:pPr>
            <a:r>
              <a:rPr lang="en-US" sz="2000" dirty="0"/>
              <a:t>Here’s an example of what your spreadsheet may look like:</a:t>
            </a:r>
          </a:p>
          <a:p>
            <a:pPr marL="274320" fontAlgn="auto">
              <a:spcAft>
                <a:spcPts val="0"/>
              </a:spcAft>
              <a:defRPr/>
            </a:pPr>
            <a:endParaRPr lang="en-US" dirty="0"/>
          </a:p>
        </p:txBody>
      </p:sp>
      <p:sp>
        <p:nvSpPr>
          <p:cNvPr id="110595" name="Slide Number Placeholder 2"/>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060FDD2-2DEC-467B-8B9C-635AD74E0402}" type="slidenum">
              <a:rPr lang="en-US">
                <a:solidFill>
                  <a:schemeClr val="tx2"/>
                </a:solidFill>
              </a:rPr>
              <a:pPr eaLnBrk="1" hangingPunct="1"/>
              <a:t>98</a:t>
            </a:fld>
            <a:endParaRPr lang="en-US">
              <a:solidFill>
                <a:schemeClr val="tx2"/>
              </a:solidFill>
            </a:endParaRPr>
          </a:p>
        </p:txBody>
      </p:sp>
      <p:sp>
        <p:nvSpPr>
          <p:cNvPr id="5" name="Title 4"/>
          <p:cNvSpPr>
            <a:spLocks noGrp="1"/>
          </p:cNvSpPr>
          <p:nvPr>
            <p:ph type="title"/>
          </p:nvPr>
        </p:nvSpPr>
        <p:spPr/>
        <p:txBody>
          <a:bodyPr/>
          <a:lstStyle/>
          <a:p>
            <a:pPr fontAlgn="auto">
              <a:spcAft>
                <a:spcPts val="0"/>
              </a:spcAft>
              <a:defRPr/>
            </a:pPr>
            <a:r>
              <a:rPr lang="en-US" sz="3200" dirty="0" smtClean="0"/>
              <a:t>Ineligible charges on bills</a:t>
            </a:r>
            <a:endParaRPr lang="en-US" sz="3200"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124" name="Group 916"/>
          <p:cNvGraphicFramePr>
            <a:graphicFrameLocks noGrp="1"/>
          </p:cNvGraphicFramePr>
          <p:nvPr/>
        </p:nvGraphicFramePr>
        <p:xfrm>
          <a:off x="215900" y="228600"/>
          <a:ext cx="8915400" cy="6324600"/>
        </p:xfrm>
        <a:graphic>
          <a:graphicData uri="http://schemas.openxmlformats.org/drawingml/2006/table">
            <a:tbl>
              <a:tblPr/>
              <a:tblGrid>
                <a:gridCol w="2281675"/>
                <a:gridCol w="1802847"/>
                <a:gridCol w="2228850"/>
                <a:gridCol w="2602028"/>
              </a:tblGrid>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dirty="0" err="1" smtClean="0">
                          <a:ln>
                            <a:noFill/>
                          </a:ln>
                          <a:solidFill>
                            <a:schemeClr val="tx1"/>
                          </a:solidFill>
                          <a:effectLst/>
                          <a:latin typeface="Arial" charset="0"/>
                          <a:cs typeface="Arial" charset="0"/>
                        </a:rPr>
                        <a:t>Verizon</a:t>
                      </a:r>
                      <a:r>
                        <a:rPr kumimoji="0" lang="fr-FR" sz="1000" b="0" i="0" u="none" strike="noStrike" cap="none" normalizeH="0" baseline="0" dirty="0" smtClean="0">
                          <a:ln>
                            <a:noFill/>
                          </a:ln>
                          <a:solidFill>
                            <a:schemeClr val="tx1"/>
                          </a:solidFill>
                          <a:effectLst/>
                          <a:latin typeface="Arial" charset="0"/>
                          <a:cs typeface="Arial" charset="0"/>
                        </a:rPr>
                        <a:t> </a:t>
                      </a:r>
                      <a:r>
                        <a:rPr kumimoji="0" lang="fr-FR" sz="1000" b="0" i="0" u="none" strike="noStrike" cap="none" normalizeH="0" baseline="0" dirty="0" err="1" smtClean="0">
                          <a:ln>
                            <a:noFill/>
                          </a:ln>
                          <a:solidFill>
                            <a:schemeClr val="tx1"/>
                          </a:solidFill>
                          <a:effectLst/>
                          <a:latin typeface="Arial" charset="0"/>
                          <a:cs typeface="Arial" charset="0"/>
                        </a:rPr>
                        <a:t>Account</a:t>
                      </a:r>
                      <a:r>
                        <a:rPr kumimoji="0" lang="fr-FR" sz="1000" b="0" i="0" u="none" strike="noStrike" cap="none" normalizeH="0" baseline="0" dirty="0" smtClean="0">
                          <a:ln>
                            <a:noFill/>
                          </a:ln>
                          <a:solidFill>
                            <a:schemeClr val="tx1"/>
                          </a:solidFill>
                          <a:effectLst/>
                          <a:latin typeface="Arial" charset="0"/>
                          <a:cs typeface="Arial" charset="0"/>
                        </a:rPr>
                        <a:t>:</a:t>
                      </a:r>
                      <a:endParaRPr kumimoji="0" lang="fr-FR" sz="1000" b="0" i="0" u="none" strike="noStrike" cap="none" normalizeH="0" baseline="0" dirty="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215-235-1232</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Ineligible Charges</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Total Eligible Charges</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05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non-published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July</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200.10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197.35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05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Aug</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200.20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197.45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Sept</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200.30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197.55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05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Oct</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200.20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197.45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Nov</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201.30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198.55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383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Dec</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203.30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200.55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05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Jan</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202.20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199.45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Feb</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201.30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198.55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05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Mar</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200.30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197.55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Apr</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203.20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200.45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05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May</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200.10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197.35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June</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203.50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FF0000"/>
                          </a:solidFill>
                          <a:effectLst/>
                          <a:latin typeface="Arial" charset="0"/>
                          <a:cs typeface="Arial" charset="0"/>
                        </a:rPr>
                        <a:t> $                         2.75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200.75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2,416.00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33.00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2,383.00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05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Total Charges</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2,416.00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05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Ineligible Charges</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               33.00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cs typeface="Arial" charset="0"/>
                        </a:rPr>
                        <a:t> Eligible Charges</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cs typeface="Arial" charset="0"/>
                        </a:rPr>
                        <a:t> $          2,383.00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05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E-rate Discount</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65%</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20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cs typeface="Arial" charset="0"/>
                        </a:rPr>
                        <a:t>E-rate Reimb.</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1" i="0" u="none" strike="noStrike" cap="none" normalizeH="0" baseline="0" dirty="0" smtClean="0">
                          <a:ln>
                            <a:noFill/>
                          </a:ln>
                          <a:solidFill>
                            <a:schemeClr val="tx1"/>
                          </a:solidFill>
                          <a:effectLst/>
                          <a:latin typeface="Arial" charset="0"/>
                          <a:cs typeface="Arial" charset="0"/>
                        </a:rPr>
                        <a:t> $          1,548.95 </a:t>
                      </a:r>
                      <a:endParaRPr kumimoji="0" lang="fr-FR" sz="1000" b="0" i="0" u="none" strike="noStrike" cap="none" normalizeH="0" baseline="0" dirty="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chemeClr val="tx1"/>
                          </a:solidFill>
                          <a:effectLst/>
                          <a:latin typeface="Arial" charset="0"/>
                          <a:cs typeface="Arial" charset="0"/>
                        </a:rPr>
                        <a:t> </a:t>
                      </a:r>
                      <a:endParaRPr kumimoji="0" lang="fr-FR" sz="1000" b="0" i="0" u="none" strike="noStrike" cap="none" normalizeH="0" baseline="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sz="1000" b="0" i="0" u="none" strike="noStrike" cap="none" normalizeH="0" baseline="0" dirty="0" smtClean="0">
                          <a:ln>
                            <a:noFill/>
                          </a:ln>
                          <a:solidFill>
                            <a:schemeClr val="tx1"/>
                          </a:solidFill>
                          <a:effectLst/>
                          <a:latin typeface="Arial" charset="0"/>
                          <a:cs typeface="Arial" charset="0"/>
                        </a:rPr>
                        <a:t> </a:t>
                      </a:r>
                      <a:endParaRPr kumimoji="0" lang="fr-FR" sz="1000" b="0" i="0" u="none" strike="noStrike" cap="none" normalizeH="0" baseline="0" dirty="0" smtClean="0">
                        <a:ln>
                          <a:noFill/>
                        </a:ln>
                        <a:solidFill>
                          <a:schemeClr val="tx1"/>
                        </a:solidFill>
                        <a:effectLst/>
                        <a:latin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1730" name="Slide Number Placeholder 1"/>
          <p:cNvSpPr>
            <a:spLocks noGrp="1"/>
          </p:cNvSpPr>
          <p:nvPr>
            <p:ph type="sldNum" sz="quarter" idx="12"/>
          </p:nvPr>
        </p:nvSpPr>
        <p:spPr bwMode="auto">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D22354B-BBDC-470A-8073-95F0DB64A34A}" type="slidenum">
              <a:rPr lang="en-US">
                <a:solidFill>
                  <a:schemeClr val="tx2"/>
                </a:solidFill>
              </a:rPr>
              <a:pPr eaLnBrk="1" hangingPunct="1"/>
              <a:t>99</a:t>
            </a:fld>
            <a:endParaRPr lang="en-US">
              <a:solidFill>
                <a:schemeClr val="tx2"/>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themeOverride>
</file>

<file path=docProps/app.xml><?xml version="1.0" encoding="utf-8"?>
<Properties xmlns="http://schemas.openxmlformats.org/officeDocument/2006/extended-properties" xmlns:vt="http://schemas.openxmlformats.org/officeDocument/2006/docPropsVTypes">
  <Template>Grid</Template>
  <TotalTime>6257</TotalTime>
  <Words>6817</Words>
  <Application>Microsoft Office PowerPoint</Application>
  <PresentationFormat>On-screen Show (4:3)</PresentationFormat>
  <Paragraphs>1108</Paragraphs>
  <Slides>127</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127</vt:i4>
      </vt:variant>
    </vt:vector>
  </HeadingPairs>
  <TitlesOfParts>
    <vt:vector size="129" baseType="lpstr">
      <vt:lpstr>Grid</vt:lpstr>
      <vt:lpstr>Worksheet</vt:lpstr>
      <vt:lpstr>E-rate training workshop for beginners  funding year 2012</vt:lpstr>
      <vt:lpstr>Agenda</vt:lpstr>
      <vt:lpstr>Who is Here?</vt:lpstr>
      <vt:lpstr>What is E-rate?</vt:lpstr>
      <vt:lpstr>Who Administers E-rate?</vt:lpstr>
      <vt:lpstr>What is Julie’s Role?</vt:lpstr>
      <vt:lpstr>Who is Eligible?</vt:lpstr>
      <vt:lpstr>Eligible Residential Locations</vt:lpstr>
      <vt:lpstr>www.e-ratepa.org</vt:lpstr>
      <vt:lpstr>Fair Warning!</vt:lpstr>
      <vt:lpstr>What Services are Eligible and ineligible?</vt:lpstr>
      <vt:lpstr>Funding Priorities</vt:lpstr>
      <vt:lpstr>P1: Eligible Telecom Services</vt:lpstr>
      <vt:lpstr>P1: Ineligible Telecom Services</vt:lpstr>
      <vt:lpstr>P1: Internet Access</vt:lpstr>
      <vt:lpstr>Equipment Eligible to be Bundled*</vt:lpstr>
      <vt:lpstr>Lit Fiber Eligibility</vt:lpstr>
      <vt:lpstr> Dark Fiber Eligibility</vt:lpstr>
      <vt:lpstr>Dark Fiber Eligibility, cont.</vt:lpstr>
      <vt:lpstr>P2: Eligible Internal Connections</vt:lpstr>
      <vt:lpstr>P2: Ineligible Internal Connections</vt:lpstr>
      <vt:lpstr>P2:  Basic Maintenance</vt:lpstr>
      <vt:lpstr>P2:  Basic Maintenance</vt:lpstr>
      <vt:lpstr>2/5 Rule*</vt:lpstr>
      <vt:lpstr>Transfer of Equipment*</vt:lpstr>
      <vt:lpstr>Should I Apply for P2 Funding?</vt:lpstr>
      <vt:lpstr>Questions about Applicant or Service Eligibility Issues?</vt:lpstr>
      <vt:lpstr>APPLICATION FLOWCHART</vt:lpstr>
      <vt:lpstr>General Framework</vt:lpstr>
      <vt:lpstr>Step 1: Technology Plan (maybe?)*</vt:lpstr>
      <vt:lpstr>Technology Plan Approvals*</vt:lpstr>
      <vt:lpstr>QUESTIONS ABOUT TECHNOLOGY PLANS?</vt:lpstr>
      <vt:lpstr>Step 2: Competitive Bidding</vt:lpstr>
      <vt:lpstr>How? Must Use Form 470*</vt:lpstr>
      <vt:lpstr>Competitive Bidding: Form 470</vt:lpstr>
      <vt:lpstr>New Form 470</vt:lpstr>
      <vt:lpstr>APPLICANTS CANNOT...</vt:lpstr>
      <vt:lpstr>APPLICANTS CAN...</vt:lpstr>
      <vt:lpstr>Service ProviderS CAN...</vt:lpstr>
      <vt:lpstr>Service providers cannot...</vt:lpstr>
      <vt:lpstr>Gift Restrictions</vt:lpstr>
      <vt:lpstr>Exceptions to Gift Restrictions</vt:lpstr>
      <vt:lpstr>Who is Subject to Gift Restrictions?</vt:lpstr>
      <vt:lpstr>Who is Subject to Gift Restrictions?</vt:lpstr>
      <vt:lpstr>Other Important Details Re Gifts</vt:lpstr>
      <vt:lpstr>Common Questions about 470</vt:lpstr>
      <vt:lpstr>Let’s look at the form 470</vt:lpstr>
      <vt:lpstr>Get 470 Information Immediately!</vt:lpstr>
      <vt:lpstr>Step 3: Bid Evaluation*</vt:lpstr>
      <vt:lpstr>What can be considered?</vt:lpstr>
      <vt:lpstr>Step 3: Bid Evaluation*</vt:lpstr>
      <vt:lpstr>Step 4: Signing E-rate Contracts*</vt:lpstr>
      <vt:lpstr>Tariffed Services/MTM*</vt:lpstr>
      <vt:lpstr>Questions about  Bidding / Form 470 / Bidding Behavior/Gift Restrictions/Bid Evaluation / Signing Contracts?</vt:lpstr>
      <vt:lpstr>Step 5:  Filing the 471</vt:lpstr>
      <vt:lpstr>What is My E-rate Discount?*</vt:lpstr>
      <vt:lpstr>Discount Matrix for Single School</vt:lpstr>
      <vt:lpstr>Discount Calculations by Entity*</vt:lpstr>
      <vt:lpstr>School building Discounts</vt:lpstr>
      <vt:lpstr>School District Discounts</vt:lpstr>
      <vt:lpstr>   Library Branches   </vt:lpstr>
      <vt:lpstr>Consortium Discounts</vt:lpstr>
      <vt:lpstr>Alternative Measures to NSLP*</vt:lpstr>
      <vt:lpstr>Alternative Measures to NSLP*</vt:lpstr>
      <vt:lpstr>Non-Instructional Facilities (NIFs)</vt:lpstr>
      <vt:lpstr>IU Discount Calculations </vt:lpstr>
      <vt:lpstr>Questions about discount calculations?</vt:lpstr>
      <vt:lpstr>Funding Requests – FRNs</vt:lpstr>
      <vt:lpstr>Funding Requests – FRNs</vt:lpstr>
      <vt:lpstr>Form 471 Filing Tips</vt:lpstr>
      <vt:lpstr>After you hit ‘submit’ on the 471, then what?</vt:lpstr>
      <vt:lpstr>Step 6: Item 21 Attachments*</vt:lpstr>
      <vt:lpstr>Item 21 Attachments - Online</vt:lpstr>
      <vt:lpstr>Let’s look at the form 471</vt:lpstr>
      <vt:lpstr>PowerPoint Presentation</vt:lpstr>
      <vt:lpstr>PowerPoint Presentation</vt:lpstr>
      <vt:lpstr>471 Receipt Acknowledgment Letter (RAL)*</vt:lpstr>
      <vt:lpstr>Ministerial and Clerical Errors</vt:lpstr>
      <vt:lpstr>Ministerial and Clerical Errors</vt:lpstr>
      <vt:lpstr>More M&amp;C Errors</vt:lpstr>
      <vt:lpstr>Requesting a M&amp;C Correction</vt:lpstr>
      <vt:lpstr>Examples of Source Documentation</vt:lpstr>
      <vt:lpstr>Questions on form 471, item 21 attachments, m/c errors?</vt:lpstr>
      <vt:lpstr>Step 7: PIA Review</vt:lpstr>
      <vt:lpstr>Then What?</vt:lpstr>
      <vt:lpstr>Next: SLD Mails FCDL*</vt:lpstr>
      <vt:lpstr>Step 8: Applicant Files Form 486*</vt:lpstr>
      <vt:lpstr>CIPA: Original Requirements*</vt:lpstr>
      <vt:lpstr>New CIPA Requirements</vt:lpstr>
      <vt:lpstr>CIPA Documentation</vt:lpstr>
      <vt:lpstr>Let’s look at the form 486</vt:lpstr>
      <vt:lpstr>Questions on pia review, fcdls, form 486, cipa?</vt:lpstr>
      <vt:lpstr>How do YOU get E-rate $?</vt:lpstr>
      <vt:lpstr>Discounted Billing Method</vt:lpstr>
      <vt:lpstr> reimbursement method</vt:lpstr>
      <vt:lpstr>Reimbursement Method</vt:lpstr>
      <vt:lpstr>Online BEAR Process*</vt:lpstr>
      <vt:lpstr>Ineligible charges on bills</vt:lpstr>
      <vt:lpstr>PowerPoint Presentation</vt:lpstr>
      <vt:lpstr>Let’s look at the form 472 BEAR</vt:lpstr>
      <vt:lpstr>Quarterly Disbursement Reports</vt:lpstr>
      <vt:lpstr>Optional Form 500*</vt:lpstr>
      <vt:lpstr>Questions on form 472 reimbursements, discounted billing, form 500?</vt:lpstr>
      <vt:lpstr>FY 2012 (Year 15) Coming Soon!</vt:lpstr>
      <vt:lpstr>FY 2011 (Year 14) Details</vt:lpstr>
      <vt:lpstr>FY 2010 (Year 13) Not Over Yet!</vt:lpstr>
      <vt:lpstr>Questions about funding years and what’s due when?</vt:lpstr>
      <vt:lpstr>But wait! There’s more! </vt:lpstr>
      <vt:lpstr>Changing Service Providers*</vt:lpstr>
      <vt:lpstr>Changing Service Providers</vt:lpstr>
      <vt:lpstr>E-Certification/PINs*</vt:lpstr>
      <vt:lpstr>Paying Your Share</vt:lpstr>
      <vt:lpstr>Service Substitutions*</vt:lpstr>
      <vt:lpstr>Can You Request Extensions?</vt:lpstr>
      <vt:lpstr>Letters of Agency*</vt:lpstr>
      <vt:lpstr>Data Retrieval Tool*</vt:lpstr>
      <vt:lpstr>Using PEPPM for P2 Purchases</vt:lpstr>
      <vt:lpstr>Community Use of Services</vt:lpstr>
      <vt:lpstr>Community Use of Services</vt:lpstr>
      <vt:lpstr>Community Use of Services</vt:lpstr>
      <vt:lpstr>What should always be on your mind?</vt:lpstr>
      <vt:lpstr>Audits and Document Retention* </vt:lpstr>
      <vt:lpstr>Documents to Retain*</vt:lpstr>
      <vt:lpstr>Questions about document retention and audits?</vt:lpstr>
      <vt:lpstr>E-rate Help</vt:lpstr>
      <vt:lpstr>APPLICATION FLOWCHART</vt:lpstr>
      <vt:lpstr>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E-rate Update and Refresher</dc:title>
  <dc:creator>Debra Kriete</dc:creator>
  <cp:lastModifiedBy>Julie Tritt Schell</cp:lastModifiedBy>
  <cp:revision>227</cp:revision>
  <cp:lastPrinted>2011-10-13T14:17:32Z</cp:lastPrinted>
  <dcterms:created xsi:type="dcterms:W3CDTF">2007-09-18T21:36:56Z</dcterms:created>
  <dcterms:modified xsi:type="dcterms:W3CDTF">2011-10-13T18:57:55Z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-4026859</vt:i4>
  </property>
  <property fmtid="{D5CDD505-2E9C-101B-9397-08002B2CF9AE}" pid="3" name="_NewReviewCycle">
    <vt:lpwstr/>
  </property>
  <property fmtid="{D5CDD505-2E9C-101B-9397-08002B2CF9AE}" pid="4" name="_EmailSubject">
    <vt:lpwstr>tomorrow</vt:lpwstr>
  </property>
  <property fmtid="{D5CDD505-2E9C-101B-9397-08002B2CF9AE}" pid="5" name="_AuthorEmail">
    <vt:lpwstr>jtschell@comcast.net</vt:lpwstr>
  </property>
  <property fmtid="{D5CDD505-2E9C-101B-9397-08002B2CF9AE}" pid="6" name="_AuthorEmailDisplayName">
    <vt:lpwstr>Julie Tritt Schell</vt:lpwstr>
  </property>
</Properties>
</file>